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«Новая драма» в западноевропейской драматургии на  рубеже </a:t>
            </a:r>
            <a:r>
              <a:rPr lang="en-US" dirty="0" smtClean="0"/>
              <a:t>XIX – XX </a:t>
            </a:r>
            <a:r>
              <a:rPr lang="ru-RU" dirty="0" smtClean="0"/>
              <a:t>веков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Book Antiqua" panose="02040602050305030304" pitchFamily="18" charset="0"/>
              </a:rPr>
              <a:t>Представители:</a:t>
            </a:r>
          </a:p>
          <a:p>
            <a:pPr algn="just"/>
            <a:r>
              <a:rPr lang="ru-RU" sz="2000" dirty="0" smtClean="0">
                <a:latin typeface="Book Antiqua" panose="02040602050305030304" pitchFamily="18" charset="0"/>
              </a:rPr>
              <a:t>Генрик Ибсен – «драма идей» («Кукольный дом»)</a:t>
            </a:r>
            <a:endParaRPr lang="ru-RU" sz="2000" dirty="0">
              <a:latin typeface="Book Antiqua" panose="02040602050305030304" pitchFamily="18" charset="0"/>
            </a:endParaRPr>
          </a:p>
          <a:p>
            <a:pPr algn="just"/>
            <a:r>
              <a:rPr lang="ru-RU" sz="2000" dirty="0" smtClean="0">
                <a:latin typeface="Book Antiqua" panose="02040602050305030304" pitchFamily="18" charset="0"/>
              </a:rPr>
              <a:t>Бернард Шоу – «драма-дискуссия» («</a:t>
            </a:r>
            <a:r>
              <a:rPr lang="ru-RU" sz="2000" dirty="0" err="1" smtClean="0">
                <a:latin typeface="Book Antiqua" panose="02040602050305030304" pitchFamily="18" charset="0"/>
              </a:rPr>
              <a:t>Пигмалион</a:t>
            </a:r>
            <a:r>
              <a:rPr lang="ru-RU" sz="2000" dirty="0" smtClean="0">
                <a:latin typeface="Book Antiqua" panose="02040602050305030304" pitchFamily="18" charset="0"/>
              </a:rPr>
              <a:t>»)</a:t>
            </a:r>
          </a:p>
          <a:p>
            <a:pPr algn="just"/>
            <a:r>
              <a:rPr lang="ru-RU" sz="2000" dirty="0" smtClean="0">
                <a:latin typeface="Book Antiqua" panose="02040602050305030304" pitchFamily="18" charset="0"/>
              </a:rPr>
              <a:t>Морис Метерлинк – «театр молчания», символистская драма («Непрошенная», «Слепые», «Синяя птица»)</a:t>
            </a:r>
          </a:p>
          <a:p>
            <a:pPr algn="just"/>
            <a:r>
              <a:rPr lang="ru-RU" sz="2000" dirty="0" smtClean="0">
                <a:latin typeface="Book Antiqua" panose="02040602050305030304" pitchFamily="18" charset="0"/>
              </a:rPr>
              <a:t> Оскар Уайльд – «театр парадоксов» (драма «</a:t>
            </a:r>
            <a:r>
              <a:rPr lang="ru-RU" sz="2000" dirty="0" err="1" smtClean="0">
                <a:latin typeface="Book Antiqua" panose="02040602050305030304" pitchFamily="18" charset="0"/>
              </a:rPr>
              <a:t>Саломея</a:t>
            </a:r>
            <a:r>
              <a:rPr lang="ru-RU" sz="2000" dirty="0" smtClean="0">
                <a:latin typeface="Book Antiqua" panose="02040602050305030304" pitchFamily="18" charset="0"/>
              </a:rPr>
              <a:t>», комедии «Веер леди </a:t>
            </a:r>
            <a:r>
              <a:rPr lang="ru-RU" sz="2000" dirty="0" err="1" smtClean="0">
                <a:latin typeface="Book Antiqua" panose="02040602050305030304" pitchFamily="18" charset="0"/>
              </a:rPr>
              <a:t>Уиндермир</a:t>
            </a:r>
            <a:r>
              <a:rPr lang="ru-RU" sz="2000" dirty="0" smtClean="0">
                <a:latin typeface="Book Antiqua" panose="02040602050305030304" pitchFamily="18" charset="0"/>
              </a:rPr>
              <a:t>», «Как важно быть серьезным», «Идеальный муж»)</a:t>
            </a:r>
            <a:endParaRPr lang="ru-RU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91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624110"/>
            <a:ext cx="8915400" cy="128089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Book Antiqua" panose="02040602050305030304" pitchFamily="18" charset="0"/>
              </a:rPr>
              <a:t>Художественные особенности </a:t>
            </a:r>
            <a:br>
              <a:rPr lang="ru-RU" sz="2000" dirty="0" smtClean="0">
                <a:latin typeface="Book Antiqua" panose="02040602050305030304" pitchFamily="18" charset="0"/>
              </a:rPr>
            </a:br>
            <a:r>
              <a:rPr lang="ru-RU" sz="2000" dirty="0" smtClean="0">
                <a:latin typeface="Book Antiqua" panose="02040602050305030304" pitchFamily="18" charset="0"/>
              </a:rPr>
              <a:t>«новой драмы»</a:t>
            </a:r>
            <a:endParaRPr lang="ru-RU" sz="2000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Book Antiqua" panose="02040602050305030304" pitchFamily="18" charset="0"/>
              </a:rPr>
              <a:t>«Новая драма» начинается с реализма</a:t>
            </a:r>
          </a:p>
          <a:p>
            <a:r>
              <a:rPr lang="ru-RU" sz="2000" dirty="0" smtClean="0">
                <a:latin typeface="Book Antiqua" panose="02040602050305030304" pitchFamily="18" charset="0"/>
              </a:rPr>
              <a:t>Восприняла множество разнообразных художественных явлений и течений</a:t>
            </a:r>
          </a:p>
          <a:p>
            <a:r>
              <a:rPr lang="ru-RU" sz="2000" dirty="0" smtClean="0">
                <a:latin typeface="Book Antiqua" panose="02040602050305030304" pitchFamily="18" charset="0"/>
              </a:rPr>
              <a:t>Внутренний мир человека становится мерой философских, социальных и нравственных проблем бытия</a:t>
            </a:r>
          </a:p>
          <a:p>
            <a:r>
              <a:rPr lang="ru-RU" sz="2000" dirty="0" smtClean="0">
                <a:latin typeface="Book Antiqua" panose="02040602050305030304" pitchFamily="18" charset="0"/>
              </a:rPr>
              <a:t>Реформирование пространства театральной сцены</a:t>
            </a:r>
          </a:p>
          <a:p>
            <a:endParaRPr lang="ru-RU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14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Book Antiqua" panose="02040602050305030304" pitchFamily="18" charset="0"/>
              </a:rPr>
              <a:t/>
            </a:r>
            <a:br>
              <a:rPr lang="ru-RU" sz="2000" dirty="0" smtClean="0">
                <a:latin typeface="Book Antiqua" panose="02040602050305030304" pitchFamily="18" charset="0"/>
              </a:rPr>
            </a:br>
            <a:r>
              <a:rPr lang="ru-RU" sz="2000" dirty="0" smtClean="0">
                <a:latin typeface="Book Antiqua" panose="02040602050305030304" pitchFamily="18" charset="0"/>
              </a:rPr>
              <a:t>Бернард Шоу</a:t>
            </a:r>
            <a:br>
              <a:rPr lang="ru-RU" sz="2000" dirty="0" smtClean="0">
                <a:latin typeface="Book Antiqua" panose="02040602050305030304" pitchFamily="18" charset="0"/>
              </a:rPr>
            </a:br>
            <a:r>
              <a:rPr lang="ru-RU" sz="2000" dirty="0" smtClean="0">
                <a:latin typeface="Book Antiqua" panose="02040602050305030304" pitchFamily="18" charset="0"/>
              </a:rPr>
              <a:t>Комедия «</a:t>
            </a:r>
            <a:r>
              <a:rPr lang="ru-RU" sz="2000" dirty="0" err="1" smtClean="0">
                <a:latin typeface="Book Antiqua" panose="02040602050305030304" pitchFamily="18" charset="0"/>
              </a:rPr>
              <a:t>Пигмалион</a:t>
            </a:r>
            <a:r>
              <a:rPr lang="ru-RU" sz="2000" dirty="0" smtClean="0">
                <a:latin typeface="Book Antiqua" panose="02040602050305030304" pitchFamily="18" charset="0"/>
              </a:rPr>
              <a:t>»</a:t>
            </a:r>
            <a:br>
              <a:rPr lang="ru-RU" sz="2000" dirty="0" smtClean="0">
                <a:latin typeface="Book Antiqua" panose="02040602050305030304" pitchFamily="18" charset="0"/>
              </a:rPr>
            </a:br>
            <a:r>
              <a:rPr lang="ru-RU" sz="2000" dirty="0" smtClean="0">
                <a:latin typeface="Book Antiqua" panose="02040602050305030304" pitchFamily="18" charset="0"/>
              </a:rPr>
              <a:t>Проблематика</a:t>
            </a:r>
            <a:endParaRPr lang="ru-RU" sz="2000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Book Antiqua" panose="02040602050305030304" pitchFamily="18" charset="0"/>
              </a:rPr>
              <a:t>Переосмысление античного мифа о </a:t>
            </a:r>
            <a:r>
              <a:rPr lang="ru-RU" sz="2000" dirty="0" err="1" smtClean="0">
                <a:latin typeface="Book Antiqua" panose="02040602050305030304" pitchFamily="18" charset="0"/>
              </a:rPr>
              <a:t>Пигмалионе</a:t>
            </a:r>
            <a:r>
              <a:rPr lang="ru-RU" sz="2000" dirty="0" smtClean="0">
                <a:latin typeface="Book Antiqua" panose="02040602050305030304" pitchFamily="18" charset="0"/>
              </a:rPr>
              <a:t> и Галатее</a:t>
            </a:r>
          </a:p>
          <a:p>
            <a:r>
              <a:rPr lang="ru-RU" sz="2000" dirty="0" smtClean="0">
                <a:latin typeface="Book Antiqua" panose="02040602050305030304" pitchFamily="18" charset="0"/>
              </a:rPr>
              <a:t>Смещение с социальных проблем на эстетические</a:t>
            </a:r>
          </a:p>
          <a:p>
            <a:r>
              <a:rPr lang="ru-RU" sz="2000" dirty="0" smtClean="0">
                <a:latin typeface="Book Antiqua" panose="02040602050305030304" pitchFamily="18" charset="0"/>
              </a:rPr>
              <a:t>Человек – это то, что он говорит, его речевая деятельность</a:t>
            </a:r>
          </a:p>
          <a:p>
            <a:r>
              <a:rPr lang="ru-RU" sz="2000" dirty="0" smtClean="0">
                <a:latin typeface="Book Antiqua" panose="02040602050305030304" pitchFamily="18" charset="0"/>
              </a:rPr>
              <a:t>Профессор фонетики Генри Хиггинс – носитель концепции связи человека и его речи в комедии</a:t>
            </a:r>
          </a:p>
          <a:p>
            <a:r>
              <a:rPr lang="ru-RU" sz="2000" dirty="0" smtClean="0">
                <a:latin typeface="Book Antiqua" panose="02040602050305030304" pitchFamily="18" charset="0"/>
              </a:rPr>
              <a:t>Результаты педагогического эксперимента в пьесе</a:t>
            </a:r>
          </a:p>
          <a:p>
            <a:r>
              <a:rPr lang="ru-RU" sz="2000" dirty="0" smtClean="0">
                <a:latin typeface="Book Antiqua" panose="02040602050305030304" pitchFamily="18" charset="0"/>
              </a:rPr>
              <a:t>Развитие образа </a:t>
            </a:r>
            <a:r>
              <a:rPr lang="ru-RU" sz="2000" dirty="0" err="1" smtClean="0">
                <a:latin typeface="Book Antiqua" panose="02040602050305030304" pitchFamily="18" charset="0"/>
              </a:rPr>
              <a:t>Элизы</a:t>
            </a:r>
            <a:r>
              <a:rPr lang="ru-RU" sz="2000" dirty="0" smtClean="0">
                <a:latin typeface="Book Antiqua" panose="02040602050305030304" pitchFamily="18" charset="0"/>
              </a:rPr>
              <a:t> на протяжении всего действия в пьесе</a:t>
            </a:r>
          </a:p>
          <a:p>
            <a:endParaRPr lang="ru-RU" sz="2000" dirty="0" smtClean="0">
              <a:latin typeface="Book Antiqua" panose="02040602050305030304" pitchFamily="18" charset="0"/>
            </a:endParaRPr>
          </a:p>
          <a:p>
            <a:endParaRPr lang="ru-RU" sz="2000" dirty="0" smtClean="0">
              <a:latin typeface="Book Antiqua" panose="02040602050305030304" pitchFamily="18" charset="0"/>
            </a:endParaRPr>
          </a:p>
          <a:p>
            <a:endParaRPr lang="ru-RU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419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Book Antiqua" panose="02040602050305030304" pitchFamily="18" charset="0"/>
              </a:rPr>
              <a:t>Символистская драма</a:t>
            </a:r>
            <a:br>
              <a:rPr lang="ru-RU" sz="2000" dirty="0" smtClean="0">
                <a:latin typeface="Book Antiqua" panose="02040602050305030304" pitchFamily="18" charset="0"/>
              </a:rPr>
            </a:br>
            <a:r>
              <a:rPr lang="ru-RU" sz="2000" dirty="0" smtClean="0">
                <a:latin typeface="Book Antiqua" panose="02040602050305030304" pitchFamily="18" charset="0"/>
              </a:rPr>
              <a:t>Мориса Метерлинка</a:t>
            </a:r>
            <a:r>
              <a:rPr lang="ru-RU" sz="2000" dirty="0">
                <a:latin typeface="Book Antiqua" panose="02040602050305030304" pitchFamily="18" charset="0"/>
              </a:rPr>
              <a:t/>
            </a:r>
            <a:br>
              <a:rPr lang="ru-RU" sz="2000" dirty="0">
                <a:latin typeface="Book Antiqua" panose="02040602050305030304" pitchFamily="18" charset="0"/>
              </a:rPr>
            </a:br>
            <a:r>
              <a:rPr lang="ru-RU" sz="2000" dirty="0" smtClean="0">
                <a:latin typeface="Book Antiqua" panose="02040602050305030304" pitchFamily="18" charset="0"/>
              </a:rPr>
              <a:t>Драма-феерия «Синяя птица»</a:t>
            </a:r>
            <a:endParaRPr lang="ru-RU" sz="2000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Book Antiqua" panose="02040602050305030304" pitchFamily="18" charset="0"/>
              </a:rPr>
              <a:t>«Синяя птица» – притча о счастье</a:t>
            </a:r>
          </a:p>
          <a:p>
            <a:r>
              <a:rPr lang="ru-RU" sz="2000" dirty="0" smtClean="0">
                <a:latin typeface="Book Antiqua" panose="02040602050305030304" pitchFamily="18" charset="0"/>
              </a:rPr>
              <a:t>В пьесе около 70 действующих лиц (люди, животные, одушевленные предметы)</a:t>
            </a:r>
          </a:p>
          <a:p>
            <a:r>
              <a:rPr lang="ru-RU" sz="2000" dirty="0" smtClean="0">
                <a:latin typeface="Book Antiqua" panose="02040602050305030304" pitchFamily="18" charset="0"/>
              </a:rPr>
              <a:t>Главные персонажи – дети, способные понять истинную сущность вещей  </a:t>
            </a:r>
          </a:p>
          <a:p>
            <a:r>
              <a:rPr lang="ru-RU" sz="2000" dirty="0" smtClean="0">
                <a:latin typeface="Book Antiqua" panose="02040602050305030304" pitchFamily="18" charset="0"/>
              </a:rPr>
              <a:t>Реалистические сцены чередуются с фантастическими</a:t>
            </a:r>
          </a:p>
          <a:p>
            <a:r>
              <a:rPr lang="ru-RU" sz="2000" dirty="0" smtClean="0">
                <a:latin typeface="Book Antiqua" panose="02040602050305030304" pitchFamily="18" charset="0"/>
              </a:rPr>
              <a:t>«Вечный» образ Синей птицы символичен – это счастье, истина, высшее значение бытия</a:t>
            </a:r>
          </a:p>
          <a:p>
            <a:pPr marL="0" indent="0">
              <a:buNone/>
            </a:pPr>
            <a:r>
              <a:rPr lang="ru-RU" sz="2000" dirty="0" smtClean="0">
                <a:latin typeface="Book Antiqua" panose="02040602050305030304" pitchFamily="18" charset="0"/>
              </a:rPr>
              <a:t>   </a:t>
            </a:r>
            <a:endParaRPr lang="ru-RU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275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Book Antiqua" panose="02040602050305030304" pitchFamily="18" charset="0"/>
              </a:rPr>
              <a:t>«Театр парадоксов»</a:t>
            </a:r>
            <a:br>
              <a:rPr lang="ru-RU" sz="2000" dirty="0" smtClean="0">
                <a:latin typeface="Book Antiqua" panose="02040602050305030304" pitchFamily="18" charset="0"/>
              </a:rPr>
            </a:br>
            <a:r>
              <a:rPr lang="ru-RU" sz="2000" dirty="0" smtClean="0">
                <a:latin typeface="Book Antiqua" panose="02040602050305030304" pitchFamily="18" charset="0"/>
              </a:rPr>
              <a:t>Оскара Уайльда</a:t>
            </a:r>
            <a:endParaRPr lang="ru-RU" sz="2000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Book Antiqua" panose="02040602050305030304" pitchFamily="18" charset="0"/>
              </a:rPr>
              <a:t>Драматические коллизии в пьесах развёртываются в светской среде</a:t>
            </a:r>
          </a:p>
          <a:p>
            <a:r>
              <a:rPr lang="ru-RU" sz="2000" dirty="0" smtClean="0">
                <a:latin typeface="Book Antiqua" panose="02040602050305030304" pitchFamily="18" charset="0"/>
              </a:rPr>
              <a:t>Конфликты пьес обретают глубокий социальный смысл</a:t>
            </a:r>
          </a:p>
          <a:p>
            <a:r>
              <a:rPr lang="ru-RU" sz="2000" dirty="0" smtClean="0">
                <a:latin typeface="Book Antiqua" panose="02040602050305030304" pitchFamily="18" charset="0"/>
              </a:rPr>
              <a:t>Тонкий, проницательный психологизм в создании образов</a:t>
            </a:r>
          </a:p>
          <a:p>
            <a:r>
              <a:rPr lang="ru-RU" sz="2000" dirty="0" smtClean="0">
                <a:latin typeface="Book Antiqua" panose="02040602050305030304" pitchFamily="18" charset="0"/>
              </a:rPr>
              <a:t>Искусство живого, иронического, остроумного диалога</a:t>
            </a:r>
            <a:endParaRPr lang="ru-RU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82500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</TotalTime>
  <Words>256</Words>
  <Application>Microsoft Office PowerPoint</Application>
  <PresentationFormat>Широкоэкранный</PresentationFormat>
  <Paragraphs>31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Book Antiqua</vt:lpstr>
      <vt:lpstr>Century Gothic</vt:lpstr>
      <vt:lpstr>Wingdings 3</vt:lpstr>
      <vt:lpstr>Легкий дым</vt:lpstr>
      <vt:lpstr>«Новая драма» в западноевропейской драматургии на  рубеже XIX – XX веков</vt:lpstr>
      <vt:lpstr>Художественные особенности  «новой драмы»</vt:lpstr>
      <vt:lpstr> Бернард Шоу Комедия «Пигмалион» Проблематика</vt:lpstr>
      <vt:lpstr>Символистская драма Мориса Метерлинка Драма-феерия «Синяя птица»</vt:lpstr>
      <vt:lpstr>«Театр парадоксов» Оскара Уайльда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8</cp:revision>
  <dcterms:created xsi:type="dcterms:W3CDTF">2020-04-14T08:58:10Z</dcterms:created>
  <dcterms:modified xsi:type="dcterms:W3CDTF">2020-04-14T10:01:15Z</dcterms:modified>
</cp:coreProperties>
</file>