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1"/>
  </p:notesMasterIdLst>
  <p:sldIdLst>
    <p:sldId id="312" r:id="rId2"/>
    <p:sldId id="343" r:id="rId3"/>
    <p:sldId id="347" r:id="rId4"/>
    <p:sldId id="310" r:id="rId5"/>
    <p:sldId id="309" r:id="rId6"/>
    <p:sldId id="308" r:id="rId7"/>
    <p:sldId id="314" r:id="rId8"/>
    <p:sldId id="307" r:id="rId9"/>
    <p:sldId id="263" r:id="rId10"/>
    <p:sldId id="354" r:id="rId11"/>
    <p:sldId id="271" r:id="rId12"/>
    <p:sldId id="274" r:id="rId13"/>
    <p:sldId id="275" r:id="rId14"/>
    <p:sldId id="316" r:id="rId15"/>
    <p:sldId id="319" r:id="rId16"/>
    <p:sldId id="278" r:id="rId17"/>
    <p:sldId id="317" r:id="rId18"/>
    <p:sldId id="328" r:id="rId19"/>
    <p:sldId id="344" r:id="rId20"/>
    <p:sldId id="276" r:id="rId21"/>
    <p:sldId id="355" r:id="rId22"/>
    <p:sldId id="281" r:id="rId23"/>
    <p:sldId id="321" r:id="rId24"/>
    <p:sldId id="322" r:id="rId25"/>
    <p:sldId id="348" r:id="rId26"/>
    <p:sldId id="325" r:id="rId27"/>
    <p:sldId id="326" r:id="rId28"/>
    <p:sldId id="352" r:id="rId29"/>
    <p:sldId id="324" r:id="rId30"/>
    <p:sldId id="342" r:id="rId31"/>
    <p:sldId id="334" r:id="rId32"/>
    <p:sldId id="320" r:id="rId33"/>
    <p:sldId id="335" r:id="rId34"/>
    <p:sldId id="303" r:id="rId35"/>
    <p:sldId id="288" r:id="rId36"/>
    <p:sldId id="345" r:id="rId37"/>
    <p:sldId id="331" r:id="rId38"/>
    <p:sldId id="332" r:id="rId39"/>
    <p:sldId id="340" r:id="rId40"/>
    <p:sldId id="298" r:id="rId41"/>
    <p:sldId id="304" r:id="rId42"/>
    <p:sldId id="336" r:id="rId43"/>
    <p:sldId id="295" r:id="rId44"/>
    <p:sldId id="349" r:id="rId45"/>
    <p:sldId id="338" r:id="rId46"/>
    <p:sldId id="357" r:id="rId47"/>
    <p:sldId id="341" r:id="rId48"/>
    <p:sldId id="305" r:id="rId49"/>
    <p:sldId id="356" r:id="rId50"/>
    <p:sldId id="366" r:id="rId51"/>
    <p:sldId id="358" r:id="rId52"/>
    <p:sldId id="369" r:id="rId53"/>
    <p:sldId id="367" r:id="rId54"/>
    <p:sldId id="360" r:id="rId55"/>
    <p:sldId id="361" r:id="rId56"/>
    <p:sldId id="362" r:id="rId57"/>
    <p:sldId id="370" r:id="rId58"/>
    <p:sldId id="371" r:id="rId59"/>
    <p:sldId id="368" r:id="rId6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61A04"/>
    <a:srgbClr val="0000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2" autoAdjust="0"/>
    <p:restoredTop sz="94958" autoAdjust="0"/>
  </p:normalViewPr>
  <p:slideViewPr>
    <p:cSldViewPr>
      <p:cViewPr varScale="1">
        <p:scale>
          <a:sx n="70" d="100"/>
          <a:sy n="70" d="100"/>
        </p:scale>
        <p:origin x="-10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41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5143F7-291B-4E36-ACE8-0406E28724B7}" type="datetimeFigureOut">
              <a:rPr lang="ru-RU"/>
              <a:pPr>
                <a:defRPr/>
              </a:pPr>
              <a:t>11.05.2020</a:t>
            </a:fld>
            <a:endParaRPr lang="ru-RU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414368-0249-4B87-A0DA-340233596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,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30554-F133-41EC-9210-D64FCA1A9852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6B6E9-3873-4F28-A1F6-2CF788A3A4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586B8-0AC9-48B4-9332-01CB4EAA84D3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BDB43-7ED6-464B-8558-87710BC10E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BCD70-5A85-40B9-8609-CF8BB097A5A7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D4615-5A08-44A6-8D07-8E4D8F2786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03093-156E-4491-9924-1CFFC442E3EE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3A294-B733-4102-82F3-7AA8FD9644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81C52-993A-4BE2-967B-7D16A0E1DA9E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FB914-8644-49B6-8612-ECBFD4C22C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4E3AC-CC86-4113-BA16-86EAC641432C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5085D-8C9B-4806-A8FF-FFBFE33C7F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180FB-CE75-43D3-B757-7DC002E596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959BA-51BD-46BA-BF98-AD91C7D09F06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1F08C-4807-400A-A563-13E030E675DF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476C5-889D-4503-9679-E22981C54F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518CE-CF26-48BB-9A11-F9EED8D8A54B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B023A-5354-474A-8BA9-6E8CCDF6FE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5DAD0-F2B6-4805-9E08-94DB03EB71B5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FD29F-18DC-4D54-BEE4-194FF88EE4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D1C7D-909C-44F9-AFF4-7E33C945B68D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D4B14-2A48-42B5-8818-F2BB1308AF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803E11-7F16-4805-957A-B930BEC3D4D3}" type="datetimeFigureOut">
              <a:rPr lang="ru-RU"/>
              <a:pPr>
                <a:defRPr/>
              </a:pPr>
              <a:t>11.05.2020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40FE49-46EF-490C-9FF2-4C265C6915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19" r:id="rId2"/>
    <p:sldLayoutId id="2147483721" r:id="rId3"/>
    <p:sldLayoutId id="2147483718" r:id="rId4"/>
    <p:sldLayoutId id="2147483722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9C9C9C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82828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9C9C9C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9C9C9C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gazeta.aif.ru/data/mags/vostsibir/476/pics/02_02_00.jpg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cdn.fishki.net/upload/post/2017/01/11/2188194/11-1.jpg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://ggcity.ru/wp-content/uploads/d0bcd0b5d0b6d0b4d183d180d0b5d187d0b5d0bdd181d0ba-d0bfd180d0b8d0bad0bed0bb-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3113/myg2001.6e/0_221ea_40541632_L" TargetMode="External"/><Relationship Id="rId2" Type="http://schemas.openxmlformats.org/officeDocument/2006/relationships/image" Target="https://ru.wikipedia.org/wiki/%D0%90%D0%B2%D0%B3%D1%83%D1%81%D1%82%D0%BE%D0%B2%D1%81%D0%BA%D0%B8%D0%B9_%D0%BF%D1%83%D1%82%D1%8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3.png"/><Relationship Id="rId7" Type="http://schemas.openxmlformats.org/officeDocument/2006/relationships/image" Target="../media/image118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:\av-3862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S120x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0"/>
            <a:ext cx="203835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i?id=ccb441de7842afc3cb37a26e909385c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0"/>
            <a:ext cx="1901825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AutoShape 6" descr="Фотографии Леонида Ильича Брежнева - &quot;Обои&quot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1" name="AutoShape 7" descr="Фотографии Леонида Ильича Брежнева - &quot;Обои&quot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342" name="Picture 8" descr="Фотографии Леонида Ильича Брежнева - &quot;Обои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0"/>
            <a:ext cx="21383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 descr="Ответы@Mail.Ru: Какое, в народе,прозвище было у всемогущего Юрия Владимировича Андропова,третьего Генсека ЦК КПСС?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508500"/>
            <a:ext cx="18367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0" descr="Биография Константин Черненк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8175" y="4437063"/>
            <a:ext cx="193675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1" descr="Портреты политиков - фот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4300" y="4437063"/>
            <a:ext cx="173990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2" descr="К 130-летию И.В.Сталина - Блоги - которые чтото может результат быдло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94468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Rectangle 15"/>
          <p:cNvSpPr>
            <a:spLocks noChangeArrowheads="1"/>
          </p:cNvSpPr>
          <p:nvPr/>
        </p:nvSpPr>
        <p:spPr bwMode="auto">
          <a:xfrm>
            <a:off x="0" y="2420938"/>
            <a:ext cx="7164388" cy="216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РОССИЯ в середине ХХ в. – начале ХХ</a:t>
            </a:r>
            <a:r>
              <a:rPr lang="en-US" sz="2000" b="1">
                <a:solidFill>
                  <a:schemeClr val="bg1"/>
                </a:solidFill>
              </a:rPr>
              <a:t>I </a:t>
            </a:r>
            <a:r>
              <a:rPr lang="ru-RU" sz="2000" b="1">
                <a:solidFill>
                  <a:schemeClr val="bg1"/>
                </a:solidFill>
              </a:rPr>
              <a:t>в. 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ПРОВОЗГЛАШЕНИЕ 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ЛУГАНСКОЙ И ДОНЕЦКОЙ 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НАРОДНЫХ РЕСПУБЛИК.</a:t>
            </a:r>
          </a:p>
          <a:p>
            <a:pPr algn="ctr"/>
            <a:endParaRPr lang="ru-RU"/>
          </a:p>
        </p:txBody>
      </p:sp>
      <p:sp>
        <p:nvSpPr>
          <p:cNvPr id="14348" name="AutoShape 19" descr="%D0%91%D0%BE%D1%80%D0%B8%D1%81_%D0%9D%D0%B8%D0%BA%D0%BE%D0%BB%D0%B0%D0%B5%D0%B2%D0%B8%D1%87_%D0%95%D0%BB%D1%8C%D1%86%D0%B8%D0%BD-1_%28cropped%2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9" name="AutoShape 21" descr="%D0%91%D0%BE%D1%80%D0%B8%D1%81_%D0%9D%D0%B8%D0%BA%D0%BE%D0%BB%D0%B0%D0%B5%D0%B2%D0%B8%D1%87_%D0%95%D0%BB%D1%8C%D1%86%D0%B8%D0%BD-1_%28cropped%2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0" name="AutoShape 23" descr="%D0%91%D0%BE%D1%80%D0%B8%D1%81_%D0%9D%D0%B8%D0%BA%D0%BE%D0%BB%D0%B0%D0%B5%D0%B2%D0%B8%D1%87_%D0%95%D0%BB%D1%8C%D1%86%D0%B8%D0%BD-1_%28cropped%2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1" name="AutoShape 25" descr="%D0%91%D0%BE%D1%80%D0%B8%D1%81_%D0%9D%D0%B8%D0%BA%D0%BE%D0%BB%D0%B0%D0%B5%D0%B2%D0%B8%D1%87_%D0%95%D0%BB%D1%8C%D1%86%D0%B8%D0%BD-1_%28cropped%2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2" name="AutoShape 27" descr="Фото Ельцина Бориса Николаевич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3" name="AutoShape 31" descr="Файл:Vladimir Putin (2020-02-20)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4" name="AutoShape 33" descr="Vladimir_Putin_%282020-02-20%2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355" name="Picture 34" descr="Vladimir_Putin_(2020-02-20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78625" y="1773238"/>
            <a:ext cx="2365375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35" descr="800px-Борис_Николаевич_Ельцин-1_(cropped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95963" y="4652963"/>
            <a:ext cx="174307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36" descr="Dmitry_Medvedev_201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35875" y="4724400"/>
            <a:ext cx="1508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9750" y="404813"/>
            <a:ext cx="8229600" cy="121920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</a:b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ОСОБЕННОСТЬ РЕПРЕССИЙ</a:t>
            </a: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b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</a:b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в конце 1940 – начале 1950-х гг.</a:t>
            </a: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/>
            </a:r>
            <a:b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</a:br>
            <a:endParaRPr lang="ru-RU" sz="2800" b="1" smtClean="0">
              <a:ln>
                <a:noFill/>
              </a:ln>
              <a:solidFill>
                <a:srgbClr val="E61A04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2852738"/>
            <a:ext cx="4105275" cy="367188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000" b="1" smtClean="0"/>
          </a:p>
          <a:p>
            <a:pPr algn="ctr">
              <a:buFont typeface="Wingdings 2" pitchFamily="18" charset="2"/>
              <a:buNone/>
            </a:pPr>
            <a:r>
              <a:rPr lang="ru-RU" sz="2000" b="1" smtClean="0"/>
              <a:t>СЕРИЯ ПОЛИТИЧЕСКИХ ПРОЦЕССОВ</a:t>
            </a:r>
            <a:endParaRPr lang="ru-RU" sz="2000" b="1" smtClean="0">
              <a:latin typeface="Arial" charset="0"/>
            </a:endParaRPr>
          </a:p>
          <a:p>
            <a:pPr>
              <a:buFont typeface="Wingdings 2" pitchFamily="18" charset="2"/>
              <a:buNone/>
            </a:pPr>
            <a:r>
              <a:rPr lang="ru-RU" sz="2000" b="1" smtClean="0"/>
              <a:t> 1. «Ленинградское дело»; 	</a:t>
            </a:r>
            <a:endParaRPr lang="ru-RU" sz="2000" b="1" smtClean="0">
              <a:latin typeface="Arial" charset="0"/>
            </a:endParaRPr>
          </a:p>
          <a:p>
            <a:pPr algn="just">
              <a:buFont typeface="Wingdings 2" pitchFamily="18" charset="2"/>
              <a:buNone/>
            </a:pPr>
            <a:r>
              <a:rPr lang="ru-RU" sz="2000" b="1" smtClean="0"/>
              <a:t>2. «Дело врачей»;		 </a:t>
            </a:r>
            <a:endParaRPr lang="ru-RU" sz="2000" b="1" smtClean="0">
              <a:latin typeface="Arial" charset="0"/>
            </a:endParaRPr>
          </a:p>
          <a:p>
            <a:pPr algn="just">
              <a:buFont typeface="Wingdings 2" pitchFamily="18" charset="2"/>
              <a:buNone/>
            </a:pPr>
            <a:r>
              <a:rPr lang="ru-RU" sz="2000" b="1" smtClean="0"/>
              <a:t>3. «Мингрельское дело»;</a:t>
            </a:r>
          </a:p>
          <a:p>
            <a:pPr algn="just">
              <a:buFont typeface="Wingdings 2" pitchFamily="18" charset="2"/>
              <a:buNone/>
            </a:pPr>
            <a:r>
              <a:rPr lang="ru-RU" sz="2000" b="1" smtClean="0"/>
              <a:t>4.«Дело Еврейского антифашистского комитета».</a:t>
            </a:r>
          </a:p>
          <a:p>
            <a:pPr>
              <a:buFont typeface="Wingdings 2" pitchFamily="18" charset="2"/>
              <a:buNone/>
            </a:pPr>
            <a:endParaRPr lang="ru-RU" sz="2200" smtClean="0"/>
          </a:p>
        </p:txBody>
      </p:sp>
      <p:pic>
        <p:nvPicPr>
          <p:cNvPr id="23555" name="Picture 5" descr="f3d70621e089f8b56bd9025a5a14cf00d25acf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644900"/>
            <a:ext cx="4284662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250825" y="1412875"/>
            <a:ext cx="85693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ru-RU" b="1"/>
              <a:t>снижения уровня репрессий в отношении рабочих и крестьян;</a:t>
            </a:r>
          </a:p>
          <a:p>
            <a:pPr algn="just">
              <a:buFontTx/>
              <a:buChar char="•"/>
            </a:pPr>
            <a:r>
              <a:rPr lang="ru-RU" b="1"/>
              <a:t>сокращение «дел» по ничтожным поводам; </a:t>
            </a:r>
          </a:p>
          <a:p>
            <a:pPr algn="just">
              <a:buFontTx/>
              <a:buChar char="•"/>
            </a:pPr>
            <a:r>
              <a:rPr lang="ru-RU" b="1"/>
              <a:t>репрессии были направлены против бывших военнопленных и перемещенных лиц, крупных и средних партийных и хозяйственных работников.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0" y="152400"/>
            <a:ext cx="9144000" cy="82867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СМЕРТЬ СТАЛИНА 05 марта 1953 г. УСИЛИЛ</a:t>
            </a: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А</a:t>
            </a: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БОРЬБУ ЗА ВЛАСТЬ ГРУППИРОВОК</a:t>
            </a:r>
          </a:p>
        </p:txBody>
      </p:sp>
      <p:sp>
        <p:nvSpPr>
          <p:cNvPr id="24578" name="Rectangle 6"/>
          <p:cNvSpPr>
            <a:spLocks noGrp="1"/>
          </p:cNvSpPr>
          <p:nvPr>
            <p:ph type="body" idx="4294967295"/>
          </p:nvPr>
        </p:nvSpPr>
        <p:spPr>
          <a:xfrm>
            <a:off x="1908175" y="4076700"/>
            <a:ext cx="5543550" cy="27813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 2" pitchFamily="18" charset="2"/>
              <a:buNone/>
            </a:pPr>
            <a:r>
              <a:rPr lang="ru-RU" sz="2000" b="1" smtClean="0"/>
              <a:t>ЛИБЕРАЛИЗАЦИЯ </a:t>
            </a:r>
          </a:p>
          <a:p>
            <a:pPr algn="ctr">
              <a:lnSpc>
                <a:spcPct val="80000"/>
              </a:lnSpc>
              <a:buFont typeface="Wingdings 2" pitchFamily="18" charset="2"/>
              <a:buNone/>
            </a:pPr>
            <a:r>
              <a:rPr lang="ru-RU" sz="2000" b="1" smtClean="0"/>
              <a:t>общественно-политической жизни страны 1953-1954 гг.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аннулированы долги колхозов;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сокращены долги крестьян;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передача 15 % земель в личные хозяйства крестьян;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прекращение последних сталинских репрессивных дел.</a:t>
            </a:r>
          </a:p>
        </p:txBody>
      </p:sp>
      <p:pic>
        <p:nvPicPr>
          <p:cNvPr id="24579" name="Picture 8" descr="Re: Отрывки из произведений разных авторов - фотографии Интернета: Маленков Г М - стихи песн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36838"/>
            <a:ext cx="17621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Союзное движение 17 март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636838"/>
            <a:ext cx="17494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4"/>
          <p:cNvSpPr>
            <a:spLocks noChangeArrowheads="1"/>
          </p:cNvSpPr>
          <p:nvPr/>
        </p:nvSpPr>
        <p:spPr bwMode="auto">
          <a:xfrm>
            <a:off x="0" y="908050"/>
            <a:ext cx="2339975" cy="17287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00099"/>
                </a:solidFill>
              </a:rPr>
              <a:t>Председатель </a:t>
            </a:r>
          </a:p>
          <a:p>
            <a:pPr algn="ctr"/>
            <a:r>
              <a:rPr lang="ru-RU" b="1">
                <a:solidFill>
                  <a:srgbClr val="000099"/>
                </a:solidFill>
              </a:rPr>
              <a:t>Совета Министров </a:t>
            </a:r>
          </a:p>
          <a:p>
            <a:pPr algn="ctr"/>
            <a:r>
              <a:rPr lang="ru-RU" b="1">
                <a:solidFill>
                  <a:srgbClr val="000099"/>
                </a:solidFill>
              </a:rPr>
              <a:t>Г. Маленков</a:t>
            </a:r>
          </a:p>
        </p:txBody>
      </p:sp>
      <p:sp>
        <p:nvSpPr>
          <p:cNvPr id="24582" name="Oval 15"/>
          <p:cNvSpPr>
            <a:spLocks noChangeArrowheads="1"/>
          </p:cNvSpPr>
          <p:nvPr/>
        </p:nvSpPr>
        <p:spPr bwMode="auto">
          <a:xfrm>
            <a:off x="2987675" y="2420938"/>
            <a:ext cx="3600450" cy="1584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00099"/>
                </a:solidFill>
              </a:rPr>
              <a:t>Глава</a:t>
            </a:r>
          </a:p>
          <a:p>
            <a:pPr algn="ctr"/>
            <a:r>
              <a:rPr lang="ru-RU" b="1">
                <a:solidFill>
                  <a:srgbClr val="000099"/>
                </a:solidFill>
              </a:rPr>
              <a:t>Секретариата</a:t>
            </a:r>
          </a:p>
          <a:p>
            <a:pPr algn="ctr"/>
            <a:r>
              <a:rPr lang="ru-RU" b="1">
                <a:solidFill>
                  <a:srgbClr val="000099"/>
                </a:solidFill>
              </a:rPr>
              <a:t> ЦК КПСС </a:t>
            </a:r>
          </a:p>
          <a:p>
            <a:pPr algn="ctr"/>
            <a:r>
              <a:rPr lang="ru-RU" b="1">
                <a:solidFill>
                  <a:srgbClr val="000099"/>
                </a:solidFill>
              </a:rPr>
              <a:t>март - сентябрь1953 г.</a:t>
            </a:r>
          </a:p>
          <a:p>
            <a:pPr algn="ctr"/>
            <a:r>
              <a:rPr lang="ru-RU" b="1">
                <a:solidFill>
                  <a:srgbClr val="000099"/>
                </a:solidFill>
              </a:rPr>
              <a:t>Н. Хрущев</a:t>
            </a:r>
            <a:endParaRPr lang="ru-RU"/>
          </a:p>
          <a:p>
            <a:pPr algn="ctr"/>
            <a:endParaRPr lang="ru-RU"/>
          </a:p>
        </p:txBody>
      </p:sp>
      <p:sp>
        <p:nvSpPr>
          <p:cNvPr id="24583" name="Oval 16"/>
          <p:cNvSpPr>
            <a:spLocks noChangeArrowheads="1"/>
          </p:cNvSpPr>
          <p:nvPr/>
        </p:nvSpPr>
        <p:spPr bwMode="auto">
          <a:xfrm>
            <a:off x="6732588" y="908050"/>
            <a:ext cx="2411412" cy="17287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b="1">
                <a:solidFill>
                  <a:srgbClr val="000099"/>
                </a:solidFill>
              </a:rPr>
              <a:t>Министр МВД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b="1">
                <a:solidFill>
                  <a:srgbClr val="000099"/>
                </a:solidFill>
              </a:rPr>
              <a:t>Л. Берия</a:t>
            </a:r>
            <a:endParaRPr lang="ru-RU"/>
          </a:p>
        </p:txBody>
      </p:sp>
      <p:sp>
        <p:nvSpPr>
          <p:cNvPr id="24584" name="Rectangle 17"/>
          <p:cNvSpPr>
            <a:spLocks noChangeArrowheads="1"/>
          </p:cNvSpPr>
          <p:nvPr/>
        </p:nvSpPr>
        <p:spPr bwMode="auto">
          <a:xfrm>
            <a:off x="2555875" y="1196975"/>
            <a:ext cx="3960813" cy="1008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000099"/>
                </a:solidFill>
              </a:rPr>
              <a:t>Новое руководство </a:t>
            </a:r>
          </a:p>
          <a:p>
            <a:pPr algn="ctr"/>
            <a:r>
              <a:rPr lang="ru-RU" sz="2000" b="1">
                <a:solidFill>
                  <a:srgbClr val="000099"/>
                </a:solidFill>
              </a:rPr>
              <a:t>СССР</a:t>
            </a:r>
          </a:p>
        </p:txBody>
      </p:sp>
      <p:sp>
        <p:nvSpPr>
          <p:cNvPr id="24585" name="Rectangle 18"/>
          <p:cNvSpPr>
            <a:spLocks noChangeArrowheads="1"/>
          </p:cNvSpPr>
          <p:nvPr/>
        </p:nvSpPr>
        <p:spPr bwMode="auto">
          <a:xfrm>
            <a:off x="7380288" y="5013325"/>
            <a:ext cx="1763712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b="1"/>
              <a:t>По решению Президиума ЦК КПСС 26.06.1953 г. Л.Берия был арестован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6294" y="628719"/>
            <a:ext cx="8950800" cy="1056212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smtClean="0">
                <a:solidFill>
                  <a:srgbClr val="FFC000"/>
                </a:solidFill>
              </a:rPr>
              <a:t> Период правления    Н.С.Хрущева(1953—1964)</a:t>
            </a:r>
            <a:r>
              <a:rPr lang="ru-RU" smtClean="0">
                <a:solidFill>
                  <a:srgbClr val="FFC000"/>
                </a:solidFill>
              </a:rPr>
              <a:t/>
            </a:r>
            <a:br>
              <a:rPr lang="ru-RU" smtClean="0">
                <a:solidFill>
                  <a:srgbClr val="FFC000"/>
                </a:solidFill>
              </a:rPr>
            </a:br>
            <a:endParaRPr lang="ru-RU">
              <a:solidFill>
                <a:srgbClr val="FFC000"/>
              </a:solidFill>
            </a:endParaRPr>
          </a:p>
        </p:txBody>
      </p:sp>
      <p:pic>
        <p:nvPicPr>
          <p:cNvPr id="25602" name="Picture 2" descr="F:\0011-011-N.S.-KHruschev-i-ottepe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73238"/>
            <a:ext cx="6227763" cy="5084762"/>
          </a:xfrm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179388" y="1052513"/>
            <a:ext cx="89646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99"/>
                </a:solidFill>
              </a:rPr>
              <a:t>С 09.1953 – 1964 гг. 1-Й СЕКРЕТАРЬ ЦК КПСС </a:t>
            </a:r>
          </a:p>
          <a:p>
            <a:pPr algn="ctr"/>
            <a:r>
              <a:rPr lang="ru-RU" sz="2000" b="1">
                <a:solidFill>
                  <a:srgbClr val="000099"/>
                </a:solidFill>
              </a:rPr>
              <a:t>1958 – 1964 гг. - ПРЕДСЕДАТЕЛЬ  СОВЕТА МИНИСТРОВ СССР</a:t>
            </a:r>
            <a:r>
              <a:rPr lang="ru-RU" sz="2000"/>
              <a:t> </a:t>
            </a:r>
            <a:endParaRPr lang="ru-RU" sz="2000" b="1">
              <a:solidFill>
                <a:srgbClr val="000099"/>
              </a:solidFill>
            </a:endParaRPr>
          </a:p>
        </p:txBody>
      </p:sp>
      <p:pic>
        <p:nvPicPr>
          <p:cNvPr id="25604" name="Picture 7" descr="1378265940_k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565400"/>
            <a:ext cx="32766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Текст 8"/>
          <p:cNvSpPr>
            <a:spLocks noGrp="1"/>
          </p:cNvSpPr>
          <p:nvPr>
            <p:ph type="body" idx="2"/>
          </p:nvPr>
        </p:nvSpPr>
        <p:spPr>
          <a:xfrm>
            <a:off x="2555875" y="1268413"/>
            <a:ext cx="6408738" cy="5232400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ru-RU" b="1" smtClean="0">
                <a:solidFill>
                  <a:schemeClr val="tx1"/>
                </a:solidFill>
              </a:rPr>
              <a:t>Доклад Н.С. Хрущева «О культе личности Сталина и его последствиях» 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ru-RU" b="1" smtClean="0">
                <a:solidFill>
                  <a:schemeClr val="tx1"/>
                </a:solidFill>
              </a:rPr>
              <a:t>ПОЗИТИВНО: </a:t>
            </a:r>
          </a:p>
          <a:p>
            <a:pPr algn="just" eaLnBrk="1" hangingPunct="1">
              <a:lnSpc>
                <a:spcPct val="75000"/>
              </a:lnSpc>
              <a:buFont typeface="Wingdings" pitchFamily="2" charset="2"/>
              <a:buChar char="v"/>
            </a:pPr>
            <a:r>
              <a:rPr lang="ru-RU" b="1" smtClean="0">
                <a:solidFill>
                  <a:schemeClr val="tx1"/>
                </a:solidFill>
              </a:rPr>
              <a:t>в критике культа личности впервые приводились факты  незаконных репрессий и злоупотреблений властью;</a:t>
            </a:r>
          </a:p>
          <a:p>
            <a:pPr algn="just" eaLnBrk="1" hangingPunct="1">
              <a:lnSpc>
                <a:spcPct val="75000"/>
              </a:lnSpc>
              <a:buFont typeface="Wingdings" pitchFamily="2" charset="2"/>
              <a:buChar char="v"/>
            </a:pPr>
            <a:r>
              <a:rPr lang="ru-RU" b="1" smtClean="0">
                <a:solidFill>
                  <a:schemeClr val="tx1"/>
                </a:solidFill>
              </a:rPr>
              <a:t>начало массовой реабилитации жертв репрессий;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ru-RU" b="1" smtClean="0">
                <a:solidFill>
                  <a:schemeClr val="tx1"/>
                </a:solidFill>
              </a:rPr>
              <a:t>НЕГАТИВНО: </a:t>
            </a:r>
          </a:p>
          <a:p>
            <a:pPr algn="just" eaLnBrk="1" hangingPunct="1">
              <a:lnSpc>
                <a:spcPct val="75000"/>
              </a:lnSpc>
              <a:buFont typeface="Wingdings" pitchFamily="2" charset="2"/>
              <a:buChar char="v"/>
            </a:pPr>
            <a:r>
              <a:rPr lang="ru-RU" b="1" smtClean="0">
                <a:solidFill>
                  <a:schemeClr val="tx1"/>
                </a:solidFill>
              </a:rPr>
              <a:t>отсутствовал анализ системных основ и причин режима личной власти</a:t>
            </a:r>
            <a:r>
              <a:rPr lang="ru-RU" b="1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b="1" smtClean="0">
                <a:solidFill>
                  <a:schemeClr val="tx1"/>
                </a:solidFill>
              </a:rPr>
              <a:t>И. Сталина;</a:t>
            </a:r>
          </a:p>
          <a:p>
            <a:pPr algn="just" eaLnBrk="1" hangingPunct="1">
              <a:lnSpc>
                <a:spcPct val="75000"/>
              </a:lnSpc>
              <a:buFont typeface="Wingdings" pitchFamily="2" charset="2"/>
              <a:buChar char="v"/>
            </a:pPr>
            <a:r>
              <a:rPr lang="ru-RU" b="1" smtClean="0">
                <a:solidFill>
                  <a:schemeClr val="tx1"/>
                </a:solidFill>
              </a:rPr>
              <a:t>вину за системные репрессии возложили лично на И.Сталина, а не административно-командную систему.</a:t>
            </a:r>
          </a:p>
          <a:p>
            <a:pPr algn="just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ru-RU" b="1" smtClean="0">
                <a:solidFill>
                  <a:schemeClr val="tx1"/>
                </a:solidFill>
              </a:rPr>
              <a:t>Постановление ЦК КПСС от 30.06.1956 г.  «О преодолении культа личности Сталина и его последствий»  стало шагом назад в процессе десталинизации.</a:t>
            </a:r>
          </a:p>
          <a:p>
            <a:pPr algn="ctr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ru-RU" b="1" smtClean="0">
                <a:solidFill>
                  <a:schemeClr val="tx1"/>
                </a:solidFill>
              </a:rPr>
              <a:t>ПОСЛЕДСТВИЯ ДЕСТАЛИНИЗАЦИИ :</a:t>
            </a:r>
          </a:p>
          <a:p>
            <a:pPr algn="just" eaLnBrk="1" hangingPunct="1">
              <a:lnSpc>
                <a:spcPct val="75000"/>
              </a:lnSpc>
              <a:buFont typeface="Wingdings" pitchFamily="2" charset="2"/>
              <a:buChar char="v"/>
            </a:pPr>
            <a:r>
              <a:rPr lang="ru-RU" b="1" smtClean="0">
                <a:solidFill>
                  <a:schemeClr val="tx1"/>
                </a:solidFill>
              </a:rPr>
              <a:t>Переворот в общественном сознании - «революция в умах» оздоровление политической и нравственно-психологической атмосферы в обществе.</a:t>
            </a:r>
          </a:p>
          <a:p>
            <a:pPr algn="just" eaLnBrk="1" hangingPunct="1">
              <a:lnSpc>
                <a:spcPct val="75000"/>
              </a:lnSpc>
              <a:buFont typeface="Wingdings" pitchFamily="2" charset="2"/>
              <a:buChar char="v"/>
            </a:pPr>
            <a:r>
              <a:rPr lang="ru-RU" b="1" smtClean="0">
                <a:solidFill>
                  <a:schemeClr val="tx1"/>
                </a:solidFill>
              </a:rPr>
              <a:t>Начало свертывания «советского проекта».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850" y="285750"/>
            <a:ext cx="8439150" cy="839788"/>
          </a:xfrm>
        </p:spPr>
        <p:txBody>
          <a:bodyPr wrap="square" rIns="91440" bIns="45720" numCol="1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ru-RU" sz="2000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ХХ СЪЕЗД КПСС (ФЕВРАЛЬ 1956 г.) -</a:t>
            </a:r>
            <a:br>
              <a:rPr lang="ru-RU" sz="2000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</a:br>
            <a:r>
              <a:rPr lang="ru-RU" sz="2000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КУРС НА ДЕСТАЛИНИЗАЦИЮ  И ДЕМОКРАТИЗАЦИЮ ОБЩЕСТВА</a:t>
            </a:r>
          </a:p>
        </p:txBody>
      </p:sp>
      <p:pic>
        <p:nvPicPr>
          <p:cNvPr id="26627" name="Picture 3" descr="F:\21_01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12875"/>
            <a:ext cx="2606675" cy="3384550"/>
          </a:xfrm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4797425"/>
            <a:ext cx="25558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ХХ</a:t>
            </a:r>
            <a:r>
              <a:rPr lang="uk-UA" b="1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ІІ </a:t>
            </a: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СЪЕЗД КПСС (октябрь 1961 г.)-</a:t>
            </a:r>
          </a:p>
          <a:p>
            <a:pPr algn="ctr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</a:rPr>
              <a:t>апогей десталинизации, критика соратников И. Сталина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750888"/>
          </a:xfrm>
        </p:spPr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ЛИБЕРАЛИЗАЦИЯ ВНУТРЕННЕЙ ПОЛИТИКИ Н.С. ХРУЩЕВА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052513"/>
            <a:ext cx="8893175" cy="2952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ослабление цензуры и  «железного занавеса»;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ликвидация системы принудительного труда (ГУЛАГа),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частичная реабилитация жертв репрессий. 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Л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ИБЕРАЛИЗАЦИЯ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ВНЕШНЕЙ ПОЛИТИК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И</a:t>
            </a:r>
            <a:endParaRPr lang="ru-RU" sz="2000" b="1" smtClean="0">
              <a:solidFill>
                <a:srgbClr val="E61A04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концепция «мирного сосуществования» государств с различными социальными системами, курс на разоружение.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ХХ</a:t>
            </a:r>
            <a:r>
              <a:rPr lang="uk-UA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ІІ 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СЪЕЗД КПСС(октябрь 1961 г.) ПРИНЯЛ НОВУЮ </a:t>
            </a:r>
            <a:r>
              <a:rPr lang="uk-UA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ІІІ 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ПРОГРАММУ –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КУРС НА СТРОИТЕЛЬСТВО КОММУНИЗМА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в начале 1980-х гг. советские люди будут жить при коммунизме</a:t>
            </a:r>
            <a:endParaRPr lang="ru-RU" sz="20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  <a:defRPr/>
            </a:pPr>
            <a:endParaRPr lang="ru-RU" sz="20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0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651" name="Picture 16" descr="1240995582_1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4043363"/>
            <a:ext cx="4859337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5147282b2b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44950"/>
            <a:ext cx="429577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 bwMode="auto">
          <a:xfrm>
            <a:off x="2627313" y="152400"/>
            <a:ext cx="6059487" cy="61277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ЭКОНОМИЧЕСКИЕ РЕФОРМЫ</a:t>
            </a:r>
          </a:p>
        </p:txBody>
      </p:sp>
      <p:sp>
        <p:nvSpPr>
          <p:cNvPr id="75779" name="Содержимое 2"/>
          <p:cNvSpPr>
            <a:spLocks noGrp="1"/>
          </p:cNvSpPr>
          <p:nvPr>
            <p:ph type="body" idx="1"/>
          </p:nvPr>
        </p:nvSpPr>
        <p:spPr>
          <a:xfrm>
            <a:off x="3132138" y="1052513"/>
            <a:ext cx="5688012" cy="5805487"/>
          </a:xfrm>
        </p:spPr>
        <p:txBody>
          <a:bodyPr/>
          <a:lstStyle/>
          <a:p>
            <a:pPr marL="285750" indent="-285750" algn="ctr" eaLnBrk="1" hangingPunct="1">
              <a:lnSpc>
                <a:spcPct val="115000"/>
              </a:lnSpc>
              <a:spcAft>
                <a:spcPts val="1000"/>
              </a:spcAft>
              <a:buFont typeface="Wingdings" pitchFamily="2" charset="2"/>
              <a:buNone/>
              <a:defRPr/>
            </a:pP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ЦЕЛИ РЕФОРМ В ПРОМЫШЛЕННОСТИ:</a:t>
            </a:r>
          </a:p>
          <a:p>
            <a:pPr marL="285750" indent="-285750" algn="just"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None/>
              <a:defRPr/>
            </a:pPr>
            <a:r>
              <a:rPr lang="ru-RU" sz="2000" b="1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1. Демократизация и децентрализация управления</a:t>
            </a:r>
          </a:p>
          <a:p>
            <a:pPr marL="285750" indent="-285750" algn="just"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Char char="v"/>
              <a:defRPr/>
            </a:pPr>
            <a:r>
              <a:rPr lang="ru-RU" sz="2000" b="1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увеличение хозяйственных прав республик;</a:t>
            </a:r>
          </a:p>
          <a:p>
            <a:pPr marL="285750" indent="-285750" algn="just"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Char char="v"/>
              <a:defRPr/>
            </a:pPr>
            <a:r>
              <a:rPr lang="ru-RU" sz="2000" b="1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сокращение управленческого аппарата;</a:t>
            </a:r>
          </a:p>
          <a:p>
            <a:pPr marL="285750" indent="-285750" algn="just"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Char char="v"/>
              <a:defRPr/>
            </a:pPr>
            <a:r>
              <a:rPr lang="ru-RU" sz="2000" b="1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ликвидация 141 отраслевых союзных и республиканских министерств;</a:t>
            </a:r>
          </a:p>
          <a:p>
            <a:pPr marL="285750" indent="-285750" algn="just"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Char char="v"/>
              <a:defRPr/>
            </a:pPr>
            <a:r>
              <a:rPr lang="ru-RU" sz="2000" b="1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создание 105 Советов народного хозяйства (совнархозов) по территориальному принципу управления.</a:t>
            </a:r>
          </a:p>
          <a:p>
            <a:pPr marL="285750" indent="-285750" algn="just"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None/>
              <a:defRPr/>
            </a:pPr>
            <a:r>
              <a:rPr lang="ru-RU" sz="2000" b="1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2. Переход от административных к экономическим методам управления.</a:t>
            </a:r>
          </a:p>
          <a:p>
            <a:pPr marL="285750" indent="-285750" algn="just"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None/>
              <a:defRPr/>
            </a:pPr>
            <a:r>
              <a:rPr lang="ru-RU" sz="2000" b="1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3. Обеспечение интенсификации развития народного хозяйства СССР.</a:t>
            </a:r>
          </a:p>
          <a:p>
            <a:pPr marL="285750" indent="-285750" eaLnBrk="1" hangingPunct="1">
              <a:defRPr/>
            </a:pPr>
            <a:endParaRPr lang="ru-RU" sz="2000" b="1" smtClean="0">
              <a:solidFill>
                <a:srgbClr val="E61A04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pic>
        <p:nvPicPr>
          <p:cNvPr id="28675" name="Picture 4" descr="4ca7cb88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527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0" y="4581525"/>
            <a:ext cx="305911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ОЦЕНКА: </a:t>
            </a:r>
          </a:p>
          <a:p>
            <a:pPr algn="ctr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</a:rPr>
              <a:t>реформы не дали значительного экономического эффекта, зато принесли неразбериху в управлении предприятиями</a:t>
            </a:r>
            <a:endParaRPr lang="ru-RU" b="1">
              <a:solidFill>
                <a:srgbClr val="E61A04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2771775" y="333375"/>
            <a:ext cx="6372225" cy="61277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ЭКОНОМИЧЕСКИЕ РЕФОРМЫ </a:t>
            </a:r>
            <a:b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</a:b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1953-1958 гг.</a:t>
            </a:r>
          </a:p>
        </p:txBody>
      </p:sp>
      <p:sp>
        <p:nvSpPr>
          <p:cNvPr id="28674" name="Содержимое 2"/>
          <p:cNvSpPr>
            <a:spLocks noGrp="1"/>
          </p:cNvSpPr>
          <p:nvPr>
            <p:ph type="body" idx="1"/>
          </p:nvPr>
        </p:nvSpPr>
        <p:spPr>
          <a:xfrm>
            <a:off x="2700338" y="765175"/>
            <a:ext cx="6264275" cy="6092825"/>
          </a:xfrm>
        </p:spPr>
        <p:txBody>
          <a:bodyPr/>
          <a:lstStyle/>
          <a:p>
            <a:pPr marL="285750" indent="-285750" algn="ctr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500" b="1" smtClean="0">
              <a:solidFill>
                <a:srgbClr val="E61A04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85750" indent="-285750" algn="ctr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ЦЕЛЬ – ПОДЪЕМ СЕЛЬСКОГО ХОЗЯЙСТВА</a:t>
            </a:r>
          </a:p>
          <a:p>
            <a:pPr marL="285750" indent="-285750" algn="just">
              <a:lnSpc>
                <a:spcPct val="80000"/>
              </a:lnSpc>
              <a:defRPr/>
            </a:pPr>
            <a:r>
              <a:rPr lang="ru-RU" sz="1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повышение материальной заинтересованности колхозов и колхозников;</a:t>
            </a:r>
          </a:p>
          <a:p>
            <a:pPr marL="285750" indent="-285750" algn="just">
              <a:lnSpc>
                <a:spcPct val="80000"/>
              </a:lnSpc>
              <a:defRPr/>
            </a:pPr>
            <a:r>
              <a:rPr lang="ru-RU" sz="1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списание долгов с колхозов;</a:t>
            </a:r>
          </a:p>
          <a:p>
            <a:pPr marL="285750" indent="-285750" algn="just">
              <a:lnSpc>
                <a:spcPct val="80000"/>
              </a:lnSpc>
              <a:defRPr/>
            </a:pPr>
            <a:r>
              <a:rPr lang="ru-RU" sz="1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сокращение налогообложения колхозов;</a:t>
            </a:r>
          </a:p>
          <a:p>
            <a:pPr marL="285750" indent="-285750" algn="just">
              <a:lnSpc>
                <a:spcPct val="80000"/>
              </a:lnSpc>
              <a:defRPr/>
            </a:pPr>
            <a:r>
              <a:rPr lang="ru-RU" sz="1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расширение хозяйственной самостоятельности колхозов;</a:t>
            </a:r>
          </a:p>
          <a:p>
            <a:pPr marL="285750" indent="-285750" algn="just">
              <a:lnSpc>
                <a:spcPct val="80000"/>
              </a:lnSpc>
              <a:defRPr/>
            </a:pPr>
            <a:r>
              <a:rPr lang="ru-RU" sz="1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материально-технической базы колхозов, продажа им сельхозтехники МТС.</a:t>
            </a:r>
          </a:p>
          <a:p>
            <a:pPr marL="285750" indent="-285750" algn="just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6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algn="ctr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РЕФОРМЫ СЕЛЬСКОГО ХОЗЯЙСТВА - 3 СВЕРХПРОГРАММЫ ХРУЩЕВА</a:t>
            </a:r>
          </a:p>
          <a:p>
            <a:pPr marL="285750" indent="-285750">
              <a:lnSpc>
                <a:spcPct val="80000"/>
              </a:lnSpc>
              <a:defRPr/>
            </a:pPr>
            <a:r>
              <a:rPr lang="ru-RU" sz="1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«ЦЕЛИННАЯ ЭПОПЕЯ» – освоение 40 млн. га Казахстана, Сибири и Урала;</a:t>
            </a:r>
          </a:p>
          <a:p>
            <a:pPr marL="285750" indent="-285750">
              <a:lnSpc>
                <a:spcPct val="80000"/>
              </a:lnSpc>
              <a:defRPr/>
            </a:pPr>
            <a:r>
              <a:rPr lang="ru-RU" sz="1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«КУКУРУЗНАЯ ЭПОПЕЯ» - направлена на развитие кормовой базы животноводства;</a:t>
            </a:r>
          </a:p>
          <a:p>
            <a:pPr marL="285750" indent="-285750">
              <a:lnSpc>
                <a:spcPct val="80000"/>
              </a:lnSpc>
              <a:defRPr/>
            </a:pPr>
            <a:r>
              <a:rPr lang="ru-RU" sz="1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«ПОДЪЁМ ЖИВОТНОВОДСТВА» - проходил под лозунгом «Догнать и перегнать Америку по производству мяса, масла и молока к 1960 г.</a:t>
            </a:r>
            <a:r>
              <a:rPr lang="ru-RU" sz="1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!</a:t>
            </a:r>
            <a:r>
              <a:rPr lang="ru-RU" sz="1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».</a:t>
            </a:r>
          </a:p>
          <a:p>
            <a:pPr marL="285750" indent="-28575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6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ОЦЕНКА:</a:t>
            </a:r>
            <a:r>
              <a:rPr lang="ru-RU" sz="1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непоследовательность, противоречивость, волюнтаризм и субъективность в проведении реформ дали негативный результат.</a:t>
            </a:r>
          </a:p>
          <a:p>
            <a:pPr marL="285750" indent="-285750" eaLnBrk="1" hangingPunct="1">
              <a:lnSpc>
                <a:spcPct val="80000"/>
              </a:lnSpc>
              <a:defRPr/>
            </a:pPr>
            <a:endParaRPr lang="ru-RU" sz="1600" b="1" smtClean="0">
              <a:solidFill>
                <a:srgbClr val="E61A04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pic>
        <p:nvPicPr>
          <p:cNvPr id="29699" name="Picture 10" descr="45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7177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2" descr="6%20%D0%BA%D1%83%D0%BA%D1%83%D1%80%D1%83%D0%B7%D0%B0%20%D0%BB%D1%83%D1%87%D1%88%D0%B8%D0%B9%20%D0%B4%D1%80%D1%83%D0%B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3463"/>
            <a:ext cx="25146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 bwMode="auto">
          <a:xfrm>
            <a:off x="611188" y="152400"/>
            <a:ext cx="8075612" cy="75565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СОЦИАЛЬНЫЕ ПРОГРАММЫ, НАПРАВЛЕННЫЕ НА ПОВЫШЕНИЕ УРОВНЯ ЖИЗНИ И КУЛЬТУРЫ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xfrm>
            <a:off x="179388" y="908050"/>
            <a:ext cx="8713787" cy="4176713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1800" b="1" smtClean="0"/>
              <a:t>ЖИЛИЩНАЯ РЕФОРМА (строительство типовых панельных «хрущевок») за 1950-1960 гг. введено в строй жилья в 17 раз больше;</a:t>
            </a:r>
          </a:p>
          <a:p>
            <a:pPr eaLnBrk="1" hangingPunct="1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1800" b="1" smtClean="0"/>
              <a:t>РАЗВИТИЕ ЛЕГКОЙ ПРОМЫШЛЕННОСТИ И РОСТ ЗАРАБОТНОЙ ПЛАТЫ способствовали росту потребления товаров; </a:t>
            </a:r>
          </a:p>
          <a:p>
            <a:pPr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1800" b="1" smtClean="0"/>
              <a:t>ПЕНСИОННАЯ РЕФОРМА (1956 г.) увеличила пенсии в 2 раза, введение впервые пенсий колхозникам (1964 г.);</a:t>
            </a:r>
          </a:p>
          <a:p>
            <a:pPr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1800" b="1" smtClean="0"/>
              <a:t>СОКРАЩЕНИЕ РАБОЧЕГО ДНЯ ДО 7 ЧАСОВ;</a:t>
            </a:r>
          </a:p>
          <a:p>
            <a:pPr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1800" b="1" smtClean="0"/>
              <a:t>ШКОЛЬНАЯ РЕФОРМА:</a:t>
            </a:r>
          </a:p>
          <a:p>
            <a:pPr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None/>
            </a:pPr>
            <a:r>
              <a:rPr lang="ru-RU" sz="1800" b="1" smtClean="0"/>
              <a:t>	</a:t>
            </a:r>
            <a:r>
              <a:rPr lang="ru-RU" sz="1800" b="1" smtClean="0">
                <a:latin typeface="Arial" charset="0"/>
              </a:rPr>
              <a:t>-</a:t>
            </a:r>
            <a:r>
              <a:rPr lang="ru-RU" sz="1800" b="1" smtClean="0"/>
              <a:t> отмена платы за обучение в старших классах СШ, техникумах и ВУЗах;</a:t>
            </a:r>
          </a:p>
          <a:p>
            <a:pPr eaLnBrk="1" hangingPunct="1">
              <a:lnSpc>
                <a:spcPct val="75000"/>
              </a:lnSpc>
              <a:spcAft>
                <a:spcPts val="1000"/>
              </a:spcAft>
              <a:buFont typeface="Wingdings" pitchFamily="2" charset="2"/>
              <a:buNone/>
            </a:pPr>
            <a:r>
              <a:rPr lang="ru-RU" sz="1800" b="1" smtClean="0"/>
              <a:t>	</a:t>
            </a:r>
            <a:r>
              <a:rPr lang="ru-RU" sz="1800" b="1" smtClean="0">
                <a:latin typeface="Arial" charset="0"/>
              </a:rPr>
              <a:t>-</a:t>
            </a:r>
            <a:r>
              <a:rPr lang="ru-RU" sz="1800" b="1" smtClean="0"/>
              <a:t> введение обязательного 8-летнего школьного образования.</a:t>
            </a:r>
          </a:p>
          <a:p>
            <a:pPr eaLnBrk="1" hangingPunct="1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endParaRPr lang="ru-RU" sz="1800" b="1" smtClean="0"/>
          </a:p>
        </p:txBody>
      </p:sp>
      <p:pic>
        <p:nvPicPr>
          <p:cNvPr id="30723" name="Picture 5" descr="История Москвы: хронология жизни горо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68863"/>
            <a:ext cx="255587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 descr="Лидский музей воссоздал &quot;Хрущевку 60-х&quot; (ФОТО) - Региональны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4868863"/>
            <a:ext cx="3411538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9" descr="Застойные архитектурные формы :: NoNaMe"/>
          <p:cNvPicPr>
            <a:picLocks noChangeAspect="1" noChangeArrowheads="1"/>
          </p:cNvPicPr>
          <p:nvPr/>
        </p:nvPicPr>
        <p:blipFill>
          <a:blip r:embed="rId4"/>
          <a:srcRect t="29311"/>
          <a:stretch>
            <a:fillRect/>
          </a:stretch>
        </p:blipFill>
        <p:spPr bwMode="auto">
          <a:xfrm>
            <a:off x="5940425" y="4797425"/>
            <a:ext cx="32035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260350"/>
            <a:ext cx="7812087" cy="438150"/>
          </a:xfrm>
        </p:spPr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ДОСТИЖЕНИЯ ЭКОНОМИК</a:t>
            </a: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И</a:t>
            </a: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СССР</a:t>
            </a:r>
            <a:endParaRPr lang="ru-RU" sz="280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765175"/>
            <a:ext cx="6840537" cy="6092825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СОЗДАНИЕ РАЗВИТОЙ ПРОМЫШЛЕННОСТИ: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2-е место в мире по уровню индустриального потенциала (более 400 отраслей и подотраслей);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 1970 г. СССР 6 раз превосходил США по уровню производства угля, кокса, тракторов, цемента и железной руды;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темпы роста 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ВВП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не име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ли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аналогов в мире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РОСТ 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ИНТЕЛЛЕКТУАЛЬН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ОГО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И НАУЧН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ОГО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ПОТЕНЦИАЛ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А 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СССР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 - п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 данным ЮНЕСКО (1960 г.) 2-3-е место в мире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созда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на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перв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ая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 мире АЭС 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1954 г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.)</a:t>
            </a: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;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страна 1-й в мире вышла в космос (1961 г.);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обладала новейшими военными технологиями;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демографическая революция: советское общество стало индустриальным, городским и образованным;</a:t>
            </a:r>
          </a:p>
          <a:p>
            <a:pPr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построена лучшая в мире система образования;</a:t>
            </a:r>
          </a:p>
          <a:p>
            <a:pPr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СССР - самая читающая страна мира.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3. РАЗВИТИЕ РАНЕЕ ОТСТАЛЫХ НАЦИОНАЛЬНЫХ ОКРАИН.</a:t>
            </a:r>
          </a:p>
        </p:txBody>
      </p:sp>
      <p:pic>
        <p:nvPicPr>
          <p:cNvPr id="31747" name="Picture 6" descr="35922bc586854904ec6605d75a3094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7388" y="836613"/>
            <a:ext cx="2106612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8" descr="1437312152_786575475463488785674574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4149725"/>
            <a:ext cx="19081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908050"/>
          </a:xfrm>
          <a:ln w="9525"/>
        </p:spPr>
        <p:txBody>
          <a:bodyPr wrap="square" lIns="91440" tIns="45720" rIns="91440" bIns="45720" numCol="1" rtlCol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32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КОСМИЧЕСКАЯ ПРОГРАММА СССР</a:t>
            </a:r>
          </a:p>
        </p:txBody>
      </p:sp>
      <p:pic>
        <p:nvPicPr>
          <p:cNvPr id="32770" name="Picture 5" descr="1752_kosmos-sove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2513"/>
            <a:ext cx="54292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7" descr="Soviet+Chronicles+Of+1961+%2836%29"/>
          <p:cNvPicPr>
            <a:picLocks noChangeAspect="1" noChangeArrowheads="1"/>
          </p:cNvPicPr>
          <p:nvPr/>
        </p:nvPicPr>
        <p:blipFill>
          <a:blip r:embed="rId3">
            <a:lum contrast="-20000"/>
          </a:blip>
          <a:srcRect/>
          <a:stretch>
            <a:fillRect/>
          </a:stretch>
        </p:blipFill>
        <p:spPr bwMode="auto">
          <a:xfrm>
            <a:off x="5724525" y="908050"/>
            <a:ext cx="3141663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8"/>
          <p:cNvSpPr>
            <a:spLocks noChangeArrowheads="1"/>
          </p:cNvSpPr>
          <p:nvPr/>
        </p:nvSpPr>
        <p:spPr bwMode="auto">
          <a:xfrm>
            <a:off x="179388" y="5013325"/>
            <a:ext cx="55451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lain" startAt="1957"/>
            </a:pPr>
            <a:r>
              <a:rPr lang="ru-RU" sz="2400"/>
              <a:t> г. – запуск первого спутника вокруг земли;</a:t>
            </a:r>
          </a:p>
          <a:p>
            <a:pPr marL="342900" indent="-342900"/>
            <a:r>
              <a:rPr lang="ru-RU" sz="2400"/>
              <a:t>1961 г. – полет первого человека в космос Юрия Гагарина.</a:t>
            </a:r>
          </a:p>
        </p:txBody>
      </p:sp>
      <p:pic>
        <p:nvPicPr>
          <p:cNvPr id="32773" name="Picture 4" descr="Космо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4265613"/>
            <a:ext cx="21844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68313" y="188913"/>
            <a:ext cx="8229600" cy="121920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3800" b="1" smtClean="0">
                <a:ln>
                  <a:noFill/>
                </a:ln>
                <a:effectLst/>
              </a:rPr>
              <a:t/>
            </a:r>
            <a:br>
              <a:rPr lang="ru-RU" sz="3800" b="1" smtClean="0">
                <a:ln>
                  <a:noFill/>
                </a:ln>
                <a:effectLst/>
              </a:rPr>
            </a:br>
            <a:r>
              <a:rPr lang="ru-RU" sz="3800" b="1" smtClean="0">
                <a:ln>
                  <a:noFill/>
                </a:ln>
                <a:effectLst/>
              </a:rPr>
              <a:t/>
            </a:r>
            <a:br>
              <a:rPr lang="ru-RU" sz="3800" b="1" smtClean="0">
                <a:ln>
                  <a:noFill/>
                </a:ln>
                <a:effectLst/>
              </a:rPr>
            </a:br>
            <a:r>
              <a:rPr lang="ru-RU" sz="3800" b="1" smtClean="0">
                <a:ln>
                  <a:noFill/>
                </a:ln>
                <a:effectLst/>
              </a:rPr>
              <a:t>План</a:t>
            </a:r>
            <a:r>
              <a:rPr lang="ru-RU" sz="3800" smtClean="0">
                <a:ln>
                  <a:noFill/>
                </a:ln>
                <a:effectLst/>
              </a:rPr>
              <a:t/>
            </a:r>
            <a:br>
              <a:rPr lang="ru-RU" sz="3800" smtClean="0">
                <a:ln>
                  <a:noFill/>
                </a:ln>
                <a:effectLst/>
              </a:rPr>
            </a:br>
            <a:endParaRPr lang="ru-RU" sz="3800" smtClean="0">
              <a:ln>
                <a:noFill/>
              </a:ln>
              <a:effectLst/>
            </a:endParaRP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981075"/>
            <a:ext cx="8507412" cy="5876925"/>
          </a:xfrm>
        </p:spPr>
        <p:txBody>
          <a:bodyPr/>
          <a:lstStyle/>
          <a:p>
            <a:pPr marL="495300" indent="-495300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ru-RU" sz="2200" b="1" smtClean="0"/>
              <a:t> Советский Союз в 1945–1953 гг. </a:t>
            </a:r>
          </a:p>
          <a:p>
            <a:pPr marL="495300" indent="-495300">
              <a:lnSpc>
                <a:spcPct val="90000"/>
              </a:lnSpc>
              <a:buFont typeface="Wingdings 2" pitchFamily="18" charset="2"/>
              <a:buNone/>
            </a:pPr>
            <a:r>
              <a:rPr lang="ru-RU" sz="2200" b="1" smtClean="0"/>
              <a:t>	Восстановление Донбасса.</a:t>
            </a:r>
          </a:p>
          <a:p>
            <a:pPr marL="495300" indent="-495300">
              <a:lnSpc>
                <a:spcPct val="90000"/>
              </a:lnSpc>
              <a:buFont typeface="Wingdings 2" pitchFamily="18" charset="2"/>
              <a:buNone/>
            </a:pPr>
            <a:r>
              <a:rPr lang="ru-RU" sz="2200" b="1" smtClean="0"/>
              <a:t>2. 	Политика десталинизации и хозяйственные эксперименты в СССР (вторая половина 1950-х – 1964 гг.). История Луганщины в 1950–1960 гг.</a:t>
            </a:r>
          </a:p>
          <a:p>
            <a:pPr marL="495300" indent="-495300">
              <a:lnSpc>
                <a:spcPct val="90000"/>
              </a:lnSpc>
              <a:buFont typeface="Wingdings 2" pitchFamily="18" charset="2"/>
              <a:buNone/>
            </a:pPr>
            <a:r>
              <a:rPr lang="ru-RU" sz="2200" b="1" smtClean="0"/>
              <a:t>3. 	Политическая и экономическая стабилизация СССР в 1964 г. – начале 1980-х гг. Период социально-экономического подъёма Луганской области в составе УССР.</a:t>
            </a:r>
          </a:p>
          <a:p>
            <a:pPr marL="495300" indent="-495300">
              <a:lnSpc>
                <a:spcPct val="90000"/>
              </a:lnSpc>
              <a:buFont typeface="Wingdings 2" pitchFamily="18" charset="2"/>
              <a:buNone/>
            </a:pPr>
            <a:r>
              <a:rPr lang="ru-RU" sz="2200" b="1" smtClean="0"/>
              <a:t>4.	Период «перестройки» М. С. Горбачёва. Причины и последствия распада СССР.</a:t>
            </a:r>
          </a:p>
          <a:p>
            <a:pPr marL="495300" indent="-495300">
              <a:lnSpc>
                <a:spcPct val="90000"/>
              </a:lnSpc>
              <a:buFont typeface="Wingdings 2" pitchFamily="18" charset="2"/>
              <a:buNone/>
            </a:pPr>
            <a:r>
              <a:rPr lang="ru-RU" sz="2200" b="1" smtClean="0"/>
              <a:t>5.	Становление и развитие государственности Российской Федерации (1991–2019 гг.).</a:t>
            </a:r>
          </a:p>
          <a:p>
            <a:pPr marL="495300" indent="-495300">
              <a:lnSpc>
                <a:spcPct val="90000"/>
              </a:lnSpc>
              <a:buFont typeface="Wingdings 2" pitchFamily="18" charset="2"/>
              <a:buNone/>
            </a:pPr>
            <a:r>
              <a:rPr lang="ru-RU" sz="2200" b="1" smtClean="0"/>
              <a:t>6.	Политический кризис на Украине 2014 г. и провозглашение Луганской и Донецкой Народных Республик.</a:t>
            </a:r>
          </a:p>
        </p:txBody>
      </p:sp>
      <p:sp>
        <p:nvSpPr>
          <p:cNvPr id="15363" name="AutoShape 5" descr="Фото Ельцина Бориса Николаевича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AutoShape 7" descr="Фото Ельцина Бориса Николаевича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365" name="Picture 3" descr="F:\0002-002-Gerby-SSSR-i-Rossijskoj-Federats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0"/>
            <a:ext cx="3132137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Текст 5"/>
          <p:cNvSpPr>
            <a:spLocks noGrp="1"/>
          </p:cNvSpPr>
          <p:nvPr>
            <p:ph idx="4294967295"/>
          </p:nvPr>
        </p:nvSpPr>
        <p:spPr>
          <a:xfrm>
            <a:off x="0" y="188913"/>
            <a:ext cx="9144000" cy="3960812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300" smtClean="0"/>
              <a:t>Экономические и политические реформы Н. Хрущева носили ограниченный характер и сводились к формальной структурной реорганизации, что повлекло кризисные явления.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2300" smtClean="0"/>
              <a:t>Кризис реформ способствовал возникновению консервативных тенденций.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2300" smtClean="0"/>
              <a:t>Авторитарную линию Хрущева на единоличное правление партийным и государственным аппаратом Пленум ЦК  КПСС (октябрь 1964 г.) расценил как стремление к новой диктатуре. В результате Хрущев был смещен с занимаемых постов в партии и правительстве.</a:t>
            </a:r>
          </a:p>
        </p:txBody>
      </p:sp>
      <p:pic>
        <p:nvPicPr>
          <p:cNvPr id="33794" name="Picture 5" descr="Отставка Хрущева на Пленуме ЦК КПСССообщение о Пленуме ЦК КПС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3860800"/>
            <a:ext cx="61928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32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Причины отставки Н. С. Хрущева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сопротивление государственного и партийного аппарата установлению единоличной авторитарной власти;</a:t>
            </a:r>
          </a:p>
          <a:p>
            <a:pPr algn="just" eaLnBrk="1" hangingPunct="1"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попытки Н.С. Хрущева «урезать» привилегии партаппарата, введение «ротации кадров» на 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XXII</a:t>
            </a: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съезде КПСС;</a:t>
            </a:r>
          </a:p>
          <a:p>
            <a:pPr algn="just" eaLnBrk="1" hangingPunct="1"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опасения консерваторов относительно дальнейшего курса реформ и десталинизации;</a:t>
            </a:r>
          </a:p>
          <a:p>
            <a:pPr algn="just" eaLnBrk="1" hangingPunct="1"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несоответствие громких пропагандистских лозунгов «нынешнее поколение будет жить при коммунизме», «догоним и перегоним Америку» провалам в развитии сельского хозяйства;</a:t>
            </a:r>
          </a:p>
          <a:p>
            <a:pPr algn="just" eaLnBrk="1" hangingPunct="1"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грубость поведения Н. С. Хрущева, особенно в отношении интеллигенции;</a:t>
            </a:r>
          </a:p>
          <a:p>
            <a:pPr algn="just" eaLnBrk="1" hangingPunct="1"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травля оппозиции.</a:t>
            </a:r>
            <a:endParaRPr lang="ru-RU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532" y="1045339"/>
            <a:ext cx="3733744" cy="72496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СССР в годы правления Л.И.Брежнева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35842" name="Picture 2" descr="F:\0_c2e35_9713a733_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2000250"/>
            <a:ext cx="3714750" cy="4857750"/>
          </a:xfrm>
        </p:spPr>
      </p:pic>
      <p:pic>
        <p:nvPicPr>
          <p:cNvPr id="35843" name="Picture 2" descr="H:\ghjdddddddssss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526" t="5927"/>
          <a:stretch>
            <a:fillRect/>
          </a:stretch>
        </p:blipFill>
        <p:spPr>
          <a:xfrm>
            <a:off x="6372225" y="260350"/>
            <a:ext cx="2771775" cy="3789363"/>
          </a:xfrm>
        </p:spPr>
      </p:pic>
      <p:pic>
        <p:nvPicPr>
          <p:cNvPr id="9" name="Picture 4" descr="H:\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343" y="4357694"/>
            <a:ext cx="3716670" cy="2500306"/>
          </a:xfrm>
          <a:prstGeom prst="rect">
            <a:avLst/>
          </a:prstGeo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</p:pic>
      <p:pic>
        <p:nvPicPr>
          <p:cNvPr id="35845" name="Picture 10" descr="&quot;Никому не избежать битвы. Кто сражается - победит, кто бежит - падёт. Фульхерий Шартрский 11 в. - Степан Орлов. &quot;Эпоха застоя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1773238"/>
            <a:ext cx="3333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3563938" y="404813"/>
            <a:ext cx="28082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1964-1982 гг.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52400"/>
            <a:ext cx="9144000" cy="82867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ХАРАКТЕРНЫЕ ЧЕРТЫ ЭКОНОМИИЧЕСКОГО РАЗВИТИЯ </a:t>
            </a:r>
            <a:b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400" b="1" smtClean="0">
              <a:ln>
                <a:noFill/>
              </a:ln>
              <a:solidFill>
                <a:srgbClr val="E61A04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42" name="Содержимое 7"/>
          <p:cNvSpPr>
            <a:spLocks noGrp="1"/>
          </p:cNvSpPr>
          <p:nvPr>
            <p:ph idx="4294967295"/>
          </p:nvPr>
        </p:nvSpPr>
        <p:spPr>
          <a:xfrm>
            <a:off x="323850" y="765175"/>
            <a:ext cx="6408738" cy="79216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smtClean="0"/>
              <a:t>І </a:t>
            </a:r>
            <a:r>
              <a:rPr lang="ru-RU" sz="1800" b="1" smtClean="0"/>
              <a:t>ЭТАП: 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ликвидация последствий реформ Н. Хрущева</a:t>
            </a:r>
            <a:r>
              <a:rPr lang="ru-RU" sz="1800" b="1" smtClean="0"/>
              <a:t> (восстановление отраслевых министерств)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smtClean="0"/>
              <a:t> </a:t>
            </a:r>
          </a:p>
        </p:txBody>
      </p:sp>
      <p:pic>
        <p:nvPicPr>
          <p:cNvPr id="36867" name="Picture 2" descr="H:\a3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692150"/>
            <a:ext cx="2411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323850" y="1341438"/>
            <a:ext cx="856932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b="1"/>
              <a:t>ІІ ЭТАП: </a:t>
            </a: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</a:rPr>
              <a:t>попытки социально-экономических </a:t>
            </a:r>
          </a:p>
          <a:p>
            <a:pPr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</a:rPr>
              <a:t>преобразований </a:t>
            </a:r>
            <a:endParaRPr lang="ru-RU" b="1"/>
          </a:p>
          <a:p>
            <a:pPr algn="ctr">
              <a:defRPr/>
            </a:pPr>
            <a:r>
              <a:rPr lang="ru-RU" b="1"/>
              <a:t>ХОЗЯЙСТВЕННАЯ РЕФОРМА (1965 г.) </a:t>
            </a:r>
            <a:r>
              <a:rPr lang="ru-RU" b="1" i="1"/>
              <a:t>  </a:t>
            </a:r>
          </a:p>
          <a:p>
            <a:pPr algn="just">
              <a:defRPr/>
            </a:pPr>
            <a:r>
              <a:rPr lang="ru-RU" b="1"/>
              <a:t>Цель: интенсификация  темпов экономики </a:t>
            </a:r>
          </a:p>
          <a:p>
            <a:pPr algn="just">
              <a:buFontTx/>
              <a:buChar char="•"/>
              <a:defRPr/>
            </a:pPr>
            <a:r>
              <a:rPr lang="ru-RU" b="1"/>
              <a:t>расширение самостоятельности предприятий;</a:t>
            </a:r>
          </a:p>
          <a:p>
            <a:pPr algn="just">
              <a:buFontTx/>
              <a:buChar char="•"/>
              <a:defRPr/>
            </a:pPr>
            <a:r>
              <a:rPr lang="ru-RU" b="1"/>
              <a:t>введение хозрасчета, что усиливало заинтересованность предприятий в прибыли;</a:t>
            </a:r>
          </a:p>
          <a:p>
            <a:pPr algn="just">
              <a:buFontTx/>
              <a:buChar char="•"/>
              <a:defRPr/>
            </a:pPr>
            <a:r>
              <a:rPr lang="ru-RU" b="1"/>
              <a:t>сокращение директивных плановых показателей;</a:t>
            </a:r>
          </a:p>
          <a:p>
            <a:pPr algn="just">
              <a:buFontTx/>
              <a:buChar char="•"/>
              <a:defRPr/>
            </a:pPr>
            <a:r>
              <a:rPr lang="ru-RU" b="1"/>
              <a:t>перестройка системы ценообразования;</a:t>
            </a:r>
          </a:p>
          <a:p>
            <a:pPr algn="just">
              <a:buFontTx/>
              <a:buChar char="•"/>
              <a:defRPr/>
            </a:pPr>
            <a:r>
              <a:rPr lang="ru-RU" b="1"/>
              <a:t>оценка работы предприятия не по валовым показателям, а объеме реализуемой продукции;</a:t>
            </a:r>
          </a:p>
          <a:p>
            <a:pPr algn="just">
              <a:buFontTx/>
              <a:buChar char="•"/>
              <a:defRPr/>
            </a:pPr>
            <a:r>
              <a:rPr lang="ru-RU" b="1"/>
              <a:t>оплата труда в зависимости от итогов работы предприятия.</a:t>
            </a:r>
          </a:p>
          <a:p>
            <a:pPr algn="just">
              <a:buFontTx/>
              <a:buChar char="•"/>
              <a:defRPr/>
            </a:pPr>
            <a:endParaRPr lang="ru-RU" b="1"/>
          </a:p>
          <a:p>
            <a:pPr algn="just">
              <a:defRPr/>
            </a:pPr>
            <a:r>
              <a:rPr lang="ru-RU" b="1"/>
              <a:t>В 1970-е гг. внедрения новых методов работы (бригадный подряд), </a:t>
            </a:r>
          </a:p>
          <a:p>
            <a:pPr algn="just">
              <a:defRPr/>
            </a:pPr>
            <a:r>
              <a:rPr lang="ru-RU" b="1" i="1"/>
              <a:t>Реформа агропромышленной интеграции – создание агропромобъединений (1979 г.) </a:t>
            </a:r>
          </a:p>
          <a:p>
            <a:pPr algn="just">
              <a:defRPr/>
            </a:pPr>
            <a:r>
              <a:rPr lang="ru-RU" b="1"/>
              <a:t>Решалась проблема народного потребления: капиталовложения в сельское хозяйство, легкую и пищевую промышленность.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0" y="152400"/>
            <a:ext cx="9144000" cy="684213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/>
                <a:latin typeface="Arial" charset="0"/>
              </a:rPr>
              <a:t/>
            </a:r>
            <a:br>
              <a:rPr lang="ru-RU" sz="2800" b="1" smtClean="0">
                <a:ln>
                  <a:noFill/>
                </a:ln>
                <a:solidFill>
                  <a:srgbClr val="E61A04"/>
                </a:solidFill>
                <a:effectLst/>
                <a:latin typeface="Arial" charset="0"/>
              </a:rPr>
            </a:b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/>
                <a:latin typeface="Arial" charset="0"/>
              </a:rPr>
              <a:t/>
            </a:r>
            <a:br>
              <a:rPr lang="ru-RU" sz="2800" b="1" smtClean="0">
                <a:ln>
                  <a:noFill/>
                </a:ln>
                <a:solidFill>
                  <a:srgbClr val="E61A04"/>
                </a:solidFill>
                <a:effectLst/>
                <a:latin typeface="Arial" charset="0"/>
              </a:rPr>
            </a:b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Итоги «золотой» 8-й пятилетки (1966-1970 гг.)</a:t>
            </a: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5841" name="Содержимое 1"/>
          <p:cNvSpPr>
            <a:spLocks noGrp="1"/>
          </p:cNvSpPr>
          <p:nvPr>
            <p:ph idx="4294967295"/>
          </p:nvPr>
        </p:nvSpPr>
        <p:spPr>
          <a:xfrm>
            <a:off x="0" y="765175"/>
            <a:ext cx="9144000" cy="3384550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1800" b="1" smtClean="0">
                <a:latin typeface="Arial" charset="0"/>
              </a:rPr>
              <a:t>наиболее успешная пятилетка в советской истории, построено 1900 крупных предприятий, в том числе автозавод в Тольятти;</a:t>
            </a:r>
          </a:p>
          <a:p>
            <a:pPr algn="just" eaLnBrk="1" hangingPunct="1">
              <a:defRPr/>
            </a:pPr>
            <a:r>
              <a:rPr lang="ru-RU" sz="1800" b="1" smtClean="0">
                <a:latin typeface="Arial" charset="0"/>
              </a:rPr>
              <a:t>начало Великой стройки - Байкало-Амурской магистрали (БАМ)  1974 г., объявленной ударной комсомольской стройкой.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4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«Золотой век» армии:</a:t>
            </a:r>
          </a:p>
          <a:p>
            <a:pPr algn="just" eaLnBrk="1" hangingPunct="1">
              <a:defRPr/>
            </a:pPr>
            <a:r>
              <a:rPr lang="ru-RU" sz="1800" b="1" smtClean="0">
                <a:latin typeface="Arial" charset="0"/>
              </a:rPr>
              <a:t>в начале 1970-х гг. СССР догнал США по ядерной мощи; </a:t>
            </a:r>
          </a:p>
          <a:p>
            <a:pPr algn="just" eaLnBrk="1" hangingPunct="1">
              <a:defRPr/>
            </a:pPr>
            <a:r>
              <a:rPr lang="ru-RU" sz="1800" b="1" smtClean="0">
                <a:latin typeface="Arial" charset="0"/>
              </a:rPr>
              <a:t>финансирование новых систем вооружения;</a:t>
            </a:r>
          </a:p>
          <a:p>
            <a:pPr algn="just" eaLnBrk="1" hangingPunct="1">
              <a:defRPr/>
            </a:pPr>
            <a:r>
              <a:rPr lang="ru-RU" sz="1800" b="1" smtClean="0">
                <a:latin typeface="Arial" charset="0"/>
              </a:rPr>
              <a:t>финансирование социальных выплат военнослужащих;</a:t>
            </a:r>
          </a:p>
          <a:p>
            <a:pPr algn="just" eaLnBrk="1" hangingPunct="1">
              <a:defRPr/>
            </a:pPr>
            <a:r>
              <a:rPr lang="ru-RU" sz="1800" b="1" smtClean="0">
                <a:latin typeface="Arial" charset="0"/>
              </a:rPr>
              <a:t>регулярный вывод на орбиту разведывательных и боевых спутников;</a:t>
            </a:r>
          </a:p>
          <a:p>
            <a:pPr algn="just" eaLnBrk="1" hangingPunct="1">
              <a:defRPr/>
            </a:pPr>
            <a:r>
              <a:rPr lang="ru-RU" sz="1800" b="1" smtClean="0">
                <a:latin typeface="Arial" charset="0"/>
              </a:rPr>
              <a:t>разработки армейских конструкторов до сих пор на вооружении армии.</a:t>
            </a:r>
          </a:p>
        </p:txBody>
      </p:sp>
      <p:pic>
        <p:nvPicPr>
          <p:cNvPr id="37891" name="Picture 2" descr="F:\508b49ff78a751065f8d7b33496513499742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4292600"/>
            <a:ext cx="22129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0_abfa_c3a14194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4292600"/>
            <a:ext cx="37084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8" descr="0df61292da1671f80bcafa579b1_pre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97363"/>
            <a:ext cx="3387725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219700" y="4149725"/>
            <a:ext cx="3621088" cy="93662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ДОСТИЖЕНИЯ </a:t>
            </a: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9-</a:t>
            </a: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й</a:t>
            </a: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ПЯТИЛЕТК</a:t>
            </a: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И</a:t>
            </a: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в СССР </a:t>
            </a: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</a:b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(1971-1975</a:t>
            </a: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гг.</a:t>
            </a: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)</a:t>
            </a:r>
            <a:r>
              <a:rPr lang="ru-RU" sz="3800" smtClean="0">
                <a:ln>
                  <a:noFill/>
                </a:ln>
                <a:effectLst/>
              </a:rPr>
              <a:t> </a:t>
            </a:r>
          </a:p>
        </p:txBody>
      </p:sp>
      <p:sp>
        <p:nvSpPr>
          <p:cNvPr id="38914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333375"/>
            <a:ext cx="8642350" cy="2663825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sz="2200" smtClean="0">
                <a:latin typeface="Arial" charset="0"/>
              </a:rPr>
              <a:t>построено 1700 предприятий тяжелой и лёгкой промышленности;</a:t>
            </a:r>
          </a:p>
          <a:p>
            <a:pPr algn="just">
              <a:lnSpc>
                <a:spcPct val="90000"/>
              </a:lnSpc>
            </a:pPr>
            <a:r>
              <a:rPr lang="ru-RU" sz="2200" smtClean="0">
                <a:latin typeface="Arial" charset="0"/>
              </a:rPr>
              <a:t>национальный доход вырос на 28 %;</a:t>
            </a:r>
          </a:p>
          <a:p>
            <a:pPr algn="just">
              <a:lnSpc>
                <a:spcPct val="90000"/>
              </a:lnSpc>
            </a:pPr>
            <a:r>
              <a:rPr lang="ru-RU" sz="2200" smtClean="0">
                <a:latin typeface="Arial" charset="0"/>
              </a:rPr>
              <a:t>объем валовой продукции промышленности вырос на 43 %,  сельского хозяйства – на 13%;</a:t>
            </a:r>
          </a:p>
          <a:p>
            <a:pPr algn="just">
              <a:lnSpc>
                <a:spcPct val="90000"/>
              </a:lnSpc>
            </a:pPr>
            <a:r>
              <a:rPr lang="ru-RU" sz="2200" smtClean="0">
                <a:latin typeface="Arial" charset="0"/>
              </a:rPr>
              <a:t>жилищное строительство: 55 млн. человек бесплатно получили жильё.</a:t>
            </a:r>
          </a:p>
        </p:txBody>
      </p:sp>
      <p:pic>
        <p:nvPicPr>
          <p:cNvPr id="38915" name="Picture 4" descr="&amp;Ocy; &amp;kcy;&amp;acy;&amp;kcy;&amp;ocy;&amp;mcy; &quot;&amp;zcy;&amp;acy;&amp;scy;&amp;tcy;&amp;ocy;&amp;iecy;&quot; &amp;ucy;&amp;mcy;&amp;acy;&amp;lcy;&amp;chcy;&amp;icy;&amp;vcy;&amp;acy;&amp;yucy;&amp;tcy; &amp;bcy;&amp;ucy;&amp;rcy;&amp;zhcy;&amp;ucy;&amp;acy;&amp;zcy;&amp;ncy;&amp;ycy;&amp;iecy; &amp;lcy;&amp;icy;&amp;bcy;&amp;iecy;&amp;rcy;&amp;acy;&amp;lcy;&amp;ycy;"/>
          <p:cNvPicPr>
            <a:picLocks noChangeAspect="1" noChangeArrowheads="1"/>
          </p:cNvPicPr>
          <p:nvPr/>
        </p:nvPicPr>
        <p:blipFill>
          <a:blip r:embed="rId2"/>
          <a:srcRect l="-67" b="32584"/>
          <a:stretch>
            <a:fillRect/>
          </a:stretch>
        </p:blipFill>
        <p:spPr bwMode="auto">
          <a:xfrm>
            <a:off x="395288" y="2997200"/>
            <a:ext cx="49688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Содержимое 1"/>
          <p:cNvSpPr>
            <a:spLocks noGrp="1"/>
          </p:cNvSpPr>
          <p:nvPr>
            <p:ph idx="4294967295"/>
          </p:nvPr>
        </p:nvSpPr>
        <p:spPr>
          <a:xfrm>
            <a:off x="0" y="214313"/>
            <a:ext cx="8893175" cy="278288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		</a:t>
            </a:r>
            <a:r>
              <a:rPr lang="ru-RU" sz="2000" b="1" smtClean="0"/>
              <a:t>В 1964-1985 гг. страна энергично развивалась. Строились новые города и поселки, заводы и фабрики, Дворцы культуры и стадионы; создавались вузы, открывались новые школы и больницы. СССР вышел на передовые позиции в освоении космоса, развитии авиации, атомной энергетики, фундаментальных и прикладных наук. Наше образование считалось лучшим в мире, самые высокие достижения наблюдались в медицине, системе социального обеспечения. Высоких результатов на международной арене достигали советские спортсмены. В самостоятельную жизнь входило поколение энергичных и любознательных молодых людей. Советские люди жили с уверенностью в завтрашнем дне</a:t>
            </a:r>
            <a:r>
              <a:rPr lang="ru-RU" sz="2000" smtClean="0"/>
              <a:t>.</a:t>
            </a:r>
          </a:p>
        </p:txBody>
      </p:sp>
      <p:pic>
        <p:nvPicPr>
          <p:cNvPr id="39938" name="Picture 4" descr="H:\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3952875"/>
            <a:ext cx="3744912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H:\0_80b2d_4aee6e58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213100"/>
            <a:ext cx="2497138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F:\I-01-RUSSIA-zastoi-f110_6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084763"/>
            <a:ext cx="223202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F:\5147b56fea6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3284538"/>
            <a:ext cx="2700337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 descr="F:\images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8125" y="5111750"/>
            <a:ext cx="201612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Содержимое 2"/>
          <p:cNvSpPr>
            <a:spLocks noGrp="1"/>
          </p:cNvSpPr>
          <p:nvPr>
            <p:ph type="body" idx="4294967295"/>
          </p:nvPr>
        </p:nvSpPr>
        <p:spPr>
          <a:xfrm>
            <a:off x="3779838" y="928688"/>
            <a:ext cx="5040312" cy="5929312"/>
          </a:xfrm>
        </p:spPr>
        <p:txBody>
          <a:bodyPr/>
          <a:lstStyle/>
          <a:p>
            <a:pPr marL="0" indent="0" algn="just" eaLnBrk="1" hangingPunct="1">
              <a:lnSpc>
                <a:spcPct val="7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sz="1800" b="1" smtClean="0">
                <a:solidFill>
                  <a:schemeClr val="tx2"/>
                </a:solidFill>
              </a:rPr>
              <a:t>Хлеб – от 14 копеек черный ржаной, до 22 копеек белый круглый; </a:t>
            </a:r>
          </a:p>
          <a:p>
            <a:pPr marL="0" indent="0" algn="just" eaLnBrk="1" hangingPunct="1">
              <a:lnSpc>
                <a:spcPct val="7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sz="1800" b="1" smtClean="0">
                <a:solidFill>
                  <a:schemeClr val="tx2"/>
                </a:solidFill>
              </a:rPr>
              <a:t>Вареная колбаса - от 1 рубля до 2.80, копченая колбаса 3,5-3,8 руб. за кг, но в гастрономах бывала редко, и за ней выстраивались очереди;</a:t>
            </a:r>
          </a:p>
          <a:p>
            <a:pPr marL="0" indent="0" algn="just" eaLnBrk="1" hangingPunct="1">
              <a:lnSpc>
                <a:spcPct val="7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sz="1800" b="1" smtClean="0">
                <a:solidFill>
                  <a:schemeClr val="tx2"/>
                </a:solidFill>
              </a:rPr>
              <a:t>Сахар - 78 коп. за кг; </a:t>
            </a:r>
          </a:p>
          <a:p>
            <a:pPr marL="0" indent="0" algn="just" eaLnBrk="1" hangingPunct="1">
              <a:lnSpc>
                <a:spcPct val="7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sz="1800" b="1" smtClean="0">
                <a:solidFill>
                  <a:schemeClr val="tx2"/>
                </a:solidFill>
              </a:rPr>
              <a:t>Масло сливочное – 3,4 за кг;  </a:t>
            </a:r>
          </a:p>
          <a:p>
            <a:pPr marL="0" indent="0" algn="just" eaLnBrk="1" hangingPunct="1">
              <a:lnSpc>
                <a:spcPct val="7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sz="1800" b="1" smtClean="0">
                <a:solidFill>
                  <a:schemeClr val="tx2"/>
                </a:solidFill>
              </a:rPr>
              <a:t>Сметана – 1,1 кг,</a:t>
            </a:r>
          </a:p>
          <a:p>
            <a:pPr marL="0" indent="0" algn="just" eaLnBrk="1" hangingPunct="1">
              <a:lnSpc>
                <a:spcPct val="7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sz="1800" b="1" smtClean="0">
                <a:solidFill>
                  <a:schemeClr val="tx2"/>
                </a:solidFill>
              </a:rPr>
              <a:t>0,5 л бутылка молока - от 26 до 29 коп.; </a:t>
            </a:r>
          </a:p>
          <a:p>
            <a:pPr marL="0" indent="0" algn="just" eaLnBrk="1" hangingPunct="1">
              <a:lnSpc>
                <a:spcPct val="7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sz="1800" b="1" smtClean="0">
                <a:solidFill>
                  <a:schemeClr val="tx2"/>
                </a:solidFill>
              </a:rPr>
              <a:t>Приличный обед на семью обходился в 10 руб., причем продуктов хватило бы на несколько дней. </a:t>
            </a:r>
          </a:p>
          <a:p>
            <a:pPr marL="0" indent="0" algn="just" eaLnBrk="1" hangingPunct="1">
              <a:lnSpc>
                <a:spcPct val="7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sz="1800" b="1" smtClean="0">
                <a:solidFill>
                  <a:schemeClr val="tx2"/>
                </a:solidFill>
              </a:rPr>
              <a:t>Дешевые цены на продукты питания не менялись десятилетиями, т.к. государство дотировало группу товаров первой необходимости.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708400" y="0"/>
            <a:ext cx="5435600" cy="857250"/>
          </a:xfrm>
        </p:spPr>
        <p:txBody>
          <a:bodyPr wrap="square" lIns="91440" tIns="91440" rIns="91440" bIns="45720" numCol="1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2800" b="1" spc="-5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Цены на продукты питания</a:t>
            </a:r>
          </a:p>
        </p:txBody>
      </p:sp>
      <p:pic>
        <p:nvPicPr>
          <p:cNvPr id="40963" name="Picture 2" descr="H:\4759ba59566caec25b5c226e540613496961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0"/>
            <a:ext cx="3214688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 descr="H:\imgpreview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133600"/>
            <a:ext cx="3286125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H:\2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-180975" y="4273550"/>
            <a:ext cx="3857625" cy="25844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0" y="152400"/>
            <a:ext cx="9144000" cy="684213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b="1" smtClean="0">
                <a:ln>
                  <a:noFill/>
                </a:ln>
                <a:effectLst/>
                <a:latin typeface="Arial" charset="0"/>
              </a:rPr>
              <a:t>ЧТО МОЖНО БЫЛО КУПИТЬ ЗА 1 СОВЕТСКИЙ РУБЛЬ</a:t>
            </a:r>
          </a:p>
        </p:txBody>
      </p:sp>
      <p:pic>
        <p:nvPicPr>
          <p:cNvPr id="41986" name="Picture 4" descr="Застой! Тоска смертная... Тебе 10 лет. Мама дала тебе один рубль и послала в магазин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 l="-1122" b="3020"/>
          <a:stretch>
            <a:fillRect/>
          </a:stretch>
        </p:blipFill>
        <p:spPr>
          <a:xfrm>
            <a:off x="179388" y="836613"/>
            <a:ext cx="8675687" cy="5761037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/>
          </p:cNvSpPr>
          <p:nvPr>
            <p:ph type="title" idx="4294967295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800" b="1" smtClean="0">
                <a:ln>
                  <a:noFill/>
                </a:ln>
                <a:solidFill>
                  <a:schemeClr val="tx1"/>
                </a:solidFill>
                <a:effectLst/>
              </a:rPr>
              <a:t>ІІІ </a:t>
            </a:r>
            <a:r>
              <a:rPr lang="ru-RU" sz="2800" b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ЭТАП: конец 1970-х – начало 1980-х гг. </a:t>
            </a:r>
            <a:br>
              <a:rPr lang="ru-RU" sz="2800" b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b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начало кризисных явлений в экономике</a:t>
            </a:r>
          </a:p>
        </p:txBody>
      </p:sp>
      <p:sp>
        <p:nvSpPr>
          <p:cNvPr id="36866" name="Содержимое 1"/>
          <p:cNvSpPr>
            <a:spLocks noGrp="1"/>
          </p:cNvSpPr>
          <p:nvPr>
            <p:ph idx="4294967295"/>
          </p:nvPr>
        </p:nvSpPr>
        <p:spPr>
          <a:xfrm>
            <a:off x="250825" y="1341438"/>
            <a:ext cx="8893175" cy="29511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Снижение темпов роста (стадиальное отставание экономики от постиндустриального общества) – барьер НТП;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Деформации и диспропорции советской экономики;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Удержание военного паритета с США;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Неэффективность советской  экономики, необходимость повышения качества и производительности труда</a:t>
            </a:r>
            <a:r>
              <a:rPr lang="ru-RU" sz="2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22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Попытка преодолеть экономический кризис за счет нефтедолларов только  отсрочила экономический кризис</a:t>
            </a:r>
            <a:r>
              <a:rPr lang="ru-RU" sz="2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22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22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011" name="Прямоугольник 3"/>
          <p:cNvSpPr>
            <a:spLocks noChangeArrowheads="1"/>
          </p:cNvSpPr>
          <p:nvPr/>
        </p:nvSpPr>
        <p:spPr bwMode="auto">
          <a:xfrm>
            <a:off x="2286000" y="2967038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-</a:t>
            </a:r>
          </a:p>
        </p:txBody>
      </p:sp>
      <p:pic>
        <p:nvPicPr>
          <p:cNvPr id="43012" name="Picture 9" descr="ce2a092f482c6e809d9a80ceb735c34c_76db629ff9b88119a69473da2c19c5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149725"/>
            <a:ext cx="414813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1" descr="588697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149725"/>
            <a:ext cx="424973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2"/>
          <p:cNvSpPr>
            <a:spLocks noChangeArrowheads="1"/>
          </p:cNvSpPr>
          <p:nvPr/>
        </p:nvSpPr>
        <p:spPr bwMode="auto">
          <a:xfrm>
            <a:off x="250825" y="3644900"/>
            <a:ext cx="4321175" cy="1512888"/>
          </a:xfrm>
          <a:prstGeom prst="rect">
            <a:avLst/>
          </a:prstGeom>
          <a:solidFill>
            <a:srgbClr val="D91F1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b="1">
                <a:effectLst>
                  <a:outerShdw blurRad="38100" dist="38100" dir="2700000" algn="tl">
                    <a:srgbClr val="000000"/>
                  </a:outerShdw>
                </a:effectLst>
              </a:rPr>
              <a:t>ІІ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</a:rPr>
              <a:t>период: </a:t>
            </a:r>
            <a:r>
              <a:rPr lang="ru-RU" b="1">
                <a:latin typeface="Tahoma" pitchFamily="34" charset="0"/>
              </a:rPr>
              <a:t>1953</a:t>
            </a:r>
            <a:r>
              <a:rPr lang="en-US" b="1"/>
              <a:t>-1964 </a:t>
            </a:r>
            <a:r>
              <a:rPr lang="ru-RU" b="1"/>
              <a:t>гг.</a:t>
            </a:r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ru-RU" b="1"/>
              <a:t>Триумвират: Л. Берия, Г. Маленков,</a:t>
            </a:r>
          </a:p>
          <a:p>
            <a:pPr algn="ctr">
              <a:defRPr/>
            </a:pPr>
            <a:r>
              <a:rPr lang="ru-RU" b="1"/>
              <a:t> Н. Хрущев </a:t>
            </a:r>
          </a:p>
          <a:p>
            <a:pPr algn="ctr">
              <a:defRPr/>
            </a:pPr>
            <a:r>
              <a:rPr lang="ru-RU" b="1"/>
              <a:t>Период десталинизации «Оттепель».</a:t>
            </a:r>
          </a:p>
          <a:p>
            <a:pPr algn="ctr">
              <a:defRPr/>
            </a:pPr>
            <a:r>
              <a:rPr lang="ru-RU" b="1"/>
              <a:t>Правление Н. Хрущева</a:t>
            </a:r>
          </a:p>
        </p:txBody>
      </p:sp>
      <p:sp>
        <p:nvSpPr>
          <p:cNvPr id="15362" name="Rectangle 14"/>
          <p:cNvSpPr>
            <a:spLocks noChangeArrowheads="1"/>
          </p:cNvSpPr>
          <p:nvPr/>
        </p:nvSpPr>
        <p:spPr bwMode="auto">
          <a:xfrm>
            <a:off x="250825" y="5300663"/>
            <a:ext cx="4319588" cy="1557337"/>
          </a:xfrm>
          <a:prstGeom prst="rect">
            <a:avLst/>
          </a:prstGeom>
          <a:solidFill>
            <a:srgbClr val="D91F1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uk-UA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uk-UA" b="1">
                <a:effectLst>
                  <a:outerShdw blurRad="38100" dist="38100" dir="2700000" algn="tl">
                    <a:srgbClr val="000000"/>
                  </a:outerShdw>
                </a:effectLst>
              </a:rPr>
              <a:t>І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V </a:t>
            </a: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</a:rPr>
              <a:t>период: </a:t>
            </a:r>
            <a:r>
              <a:rPr lang="ru-RU" b="1">
                <a:latin typeface="Tahoma" pitchFamily="34" charset="0"/>
              </a:rPr>
              <a:t>1985</a:t>
            </a:r>
            <a:r>
              <a:rPr lang="en-US" b="1"/>
              <a:t>-1991 </a:t>
            </a:r>
            <a:r>
              <a:rPr lang="ru-RU" b="1"/>
              <a:t>г. </a:t>
            </a:r>
            <a:endParaRPr lang="ru-RU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b="1"/>
              <a:t>«Перестройка» - неудачная попытка </a:t>
            </a:r>
          </a:p>
          <a:p>
            <a:pPr algn="ctr">
              <a:defRPr/>
            </a:pPr>
            <a:r>
              <a:rPr lang="ru-RU" b="1"/>
              <a:t>реформирования</a:t>
            </a:r>
            <a:r>
              <a:rPr lang="ru-RU" b="1">
                <a:latin typeface="Tahoma" pitchFamily="34" charset="0"/>
              </a:rPr>
              <a:t> советской </a:t>
            </a:r>
          </a:p>
          <a:p>
            <a:pPr algn="ctr">
              <a:defRPr/>
            </a:pPr>
            <a:r>
              <a:rPr lang="ru-RU" b="1">
                <a:latin typeface="Tahoma" pitchFamily="34" charset="0"/>
              </a:rPr>
              <a:t>политической системы	</a:t>
            </a:r>
            <a:endParaRPr lang="ru-RU" b="1"/>
          </a:p>
          <a:p>
            <a:pPr algn="ctr">
              <a:defRPr/>
            </a:pPr>
            <a:r>
              <a:rPr lang="ru-RU" b="1"/>
              <a:t>М. Горбачев</a:t>
            </a:r>
          </a:p>
          <a:p>
            <a:pPr algn="ctr">
              <a:defRPr/>
            </a:pPr>
            <a:endParaRPr lang="ru-RU" b="1"/>
          </a:p>
        </p:txBody>
      </p:sp>
      <p:sp>
        <p:nvSpPr>
          <p:cNvPr id="16387" name="Line 6"/>
          <p:cNvSpPr>
            <a:spLocks noChangeShapeType="1"/>
          </p:cNvSpPr>
          <p:nvPr/>
        </p:nvSpPr>
        <p:spPr bwMode="auto">
          <a:xfrm>
            <a:off x="2195513" y="2852738"/>
            <a:ext cx="1444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Oval 6"/>
          <p:cNvSpPr>
            <a:spLocks noChangeArrowheads="1"/>
          </p:cNvSpPr>
          <p:nvPr/>
        </p:nvSpPr>
        <p:spPr bwMode="auto">
          <a:xfrm>
            <a:off x="5580063" y="2492375"/>
            <a:ext cx="3024187" cy="10810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0000"/>
                </a:solidFill>
                <a:latin typeface="Tahoma" pitchFamily="34" charset="0"/>
              </a:rPr>
              <a:t>Стагнация</a:t>
            </a:r>
          </a:p>
        </p:txBody>
      </p:sp>
      <p:sp>
        <p:nvSpPr>
          <p:cNvPr id="63497" name="Rectangle 15"/>
          <p:cNvSpPr>
            <a:spLocks noChangeArrowheads="1"/>
          </p:cNvSpPr>
          <p:nvPr/>
        </p:nvSpPr>
        <p:spPr bwMode="auto">
          <a:xfrm>
            <a:off x="5076825" y="4508500"/>
            <a:ext cx="3743325" cy="234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ІІІ</a:t>
            </a:r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период: 10.1964 – 04.1985 гг.  </a:t>
            </a:r>
          </a:p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«Застой» -</a:t>
            </a:r>
          </a:p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консервативный период </a:t>
            </a:r>
          </a:p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Л. И. Брежнев, </a:t>
            </a:r>
          </a:p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Ю. В. Андропов, </a:t>
            </a:r>
          </a:p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К. У. Черненко</a:t>
            </a:r>
          </a:p>
        </p:txBody>
      </p:sp>
      <p:sp>
        <p:nvSpPr>
          <p:cNvPr id="16390" name="Line 10"/>
          <p:cNvSpPr>
            <a:spLocks noChangeShapeType="1"/>
          </p:cNvSpPr>
          <p:nvPr/>
        </p:nvSpPr>
        <p:spPr bwMode="auto">
          <a:xfrm>
            <a:off x="7019925" y="3429000"/>
            <a:ext cx="0" cy="1006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3499" name="AutoShape 11"/>
          <p:cNvSpPr>
            <a:spLocks noChangeArrowheads="1"/>
          </p:cNvSpPr>
          <p:nvPr/>
        </p:nvSpPr>
        <p:spPr bwMode="auto">
          <a:xfrm>
            <a:off x="0" y="188913"/>
            <a:ext cx="9144000" cy="1295400"/>
          </a:xfrm>
          <a:prstGeom prst="downArrowCallout">
            <a:avLst>
              <a:gd name="adj1" fmla="val 176471"/>
              <a:gd name="adj2" fmla="val 176471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 b="1">
              <a:solidFill>
                <a:srgbClr val="E61A0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2400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ПЕРИОДИЗАЦИЯ ИСТОРИИ СССР </a:t>
            </a:r>
            <a:br>
              <a:rPr lang="ru-RU" sz="2400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1945-1991 гг.</a:t>
            </a:r>
          </a:p>
          <a:p>
            <a:pPr algn="ctr">
              <a:defRPr/>
            </a:pPr>
            <a:endParaRPr lang="ru-RU" sz="2400"/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250825" y="1484313"/>
            <a:ext cx="4464050" cy="12969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І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период: май 1945 – март 1953 гг.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Период послевоенного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восстановления.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Поздний сталинизм.</a:t>
            </a:r>
          </a:p>
        </p:txBody>
      </p:sp>
      <p:sp>
        <p:nvSpPr>
          <p:cNvPr id="16393" name="AutoShape 14"/>
          <p:cNvSpPr>
            <a:spLocks noChangeArrowheads="1"/>
          </p:cNvSpPr>
          <p:nvPr/>
        </p:nvSpPr>
        <p:spPr bwMode="auto">
          <a:xfrm>
            <a:off x="250825" y="2781300"/>
            <a:ext cx="4537075" cy="8636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E61A04"/>
                </a:solidFill>
              </a:rPr>
              <a:t>Социально-экономические и </a:t>
            </a:r>
          </a:p>
          <a:p>
            <a:pPr algn="ctr"/>
            <a:r>
              <a:rPr lang="ru-RU" b="1">
                <a:solidFill>
                  <a:srgbClr val="E61A04"/>
                </a:solidFill>
              </a:rPr>
              <a:t>политические реформы</a:t>
            </a:r>
          </a:p>
        </p:txBody>
      </p:sp>
      <p:sp>
        <p:nvSpPr>
          <p:cNvPr id="16394" name="Line 15"/>
          <p:cNvSpPr>
            <a:spLocks noChangeShapeType="1"/>
          </p:cNvSpPr>
          <p:nvPr/>
        </p:nvSpPr>
        <p:spPr bwMode="auto">
          <a:xfrm>
            <a:off x="2555875" y="35004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5" name="Line 16"/>
          <p:cNvSpPr>
            <a:spLocks noChangeShapeType="1"/>
          </p:cNvSpPr>
          <p:nvPr/>
        </p:nvSpPr>
        <p:spPr bwMode="auto">
          <a:xfrm>
            <a:off x="2555875" y="50847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6396" name="Picture 5" descr="sovetskie_plakati_communism_promotion_0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188913"/>
            <a:ext cx="197961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F:\epoha-goodgood-6 (1)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714625"/>
            <a:ext cx="4530725" cy="3241675"/>
          </a:xfrm>
        </p:spPr>
      </p:pic>
      <p:pic>
        <p:nvPicPr>
          <p:cNvPr id="44034" name="Picture 2" descr="H:\121116003_uss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7713" y="2357438"/>
            <a:ext cx="458628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395288" y="333375"/>
            <a:ext cx="83534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Экономику позднего брежневского застоя характеризует выражение:</a:t>
            </a:r>
          </a:p>
          <a:p>
            <a:pPr algn="ctr"/>
            <a:r>
              <a:rPr lang="ru-RU" sz="2400" b="1"/>
              <a:t>«В магазине – пусто, а дома - густо». Дефицит товаров качественно менял жизнь советских людей.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380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</a:rPr>
              <a:t>Политическая элита </a:t>
            </a:r>
            <a:r>
              <a:rPr lang="ru-RU" sz="380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80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380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</a:rPr>
              <a:t>1964-85 гг.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23850" y="1700213"/>
            <a:ext cx="4392613" cy="4968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Консерватизм как абсолютная ценность</a:t>
            </a:r>
            <a:endParaRPr lang="ru-RU" sz="2400">
              <a:solidFill>
                <a:srgbClr val="E61A0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«консерваторы»</a:t>
            </a:r>
          </a:p>
          <a:p>
            <a:pPr algn="ctr">
              <a:defRPr/>
            </a:pPr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Л.И. Брежнев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– первый, </a:t>
            </a: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затем генеральный </a:t>
            </a: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секретарь ЦК КПСС;</a:t>
            </a:r>
          </a:p>
          <a:p>
            <a:pPr algn="ctr">
              <a:defRPr/>
            </a:pPr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М.А. Суслов – </a:t>
            </a:r>
            <a:endParaRPr lang="ru-RU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секретарь ЦК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по идеологии;</a:t>
            </a:r>
          </a:p>
          <a:p>
            <a:pPr algn="ctr">
              <a:defRPr/>
            </a:pPr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А.Н.</a:t>
            </a:r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Шелепин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– </a:t>
            </a: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член Политбюро ЦК;</a:t>
            </a: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Н.В.Подгорный –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Председатель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Президиума ВС СССР;</a:t>
            </a: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К.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У. Черненко – </a:t>
            </a: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зав.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о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бщим отделом ЦК КПСС;</a:t>
            </a:r>
          </a:p>
          <a:p>
            <a:pPr algn="ctr">
              <a:defRPr/>
            </a:pPr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А.А. Гречко, Д.Ф. Устинов –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министры обороны.</a:t>
            </a:r>
          </a:p>
          <a:p>
            <a:pPr algn="ctr">
              <a:defRPr/>
            </a:pPr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А.А. Громыко – </a:t>
            </a:r>
            <a:endParaRPr lang="ru-RU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министр иностранных дел.</a:t>
            </a:r>
          </a:p>
          <a:p>
            <a:pPr algn="ctr"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5364163" y="1628775"/>
            <a:ext cx="3529012" cy="5040313"/>
          </a:xfrm>
          <a:prstGeom prst="rect">
            <a:avLst/>
          </a:prstGeom>
          <a:solidFill>
            <a:srgbClr val="D91F1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D91F1F"/>
              </a:solidFill>
              <a:latin typeface="Tahoma" pitchFamily="34" charset="0"/>
            </a:endParaRPr>
          </a:p>
        </p:txBody>
      </p:sp>
      <p:sp>
        <p:nvSpPr>
          <p:cNvPr id="45060" name="AutoShape 6"/>
          <p:cNvSpPr>
            <a:spLocks noChangeArrowheads="1"/>
          </p:cNvSpPr>
          <p:nvPr/>
        </p:nvSpPr>
        <p:spPr bwMode="auto">
          <a:xfrm>
            <a:off x="4284663" y="3429000"/>
            <a:ext cx="1214437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ahoma" pitchFamily="34" charset="0"/>
            </a:endParaRPr>
          </a:p>
        </p:txBody>
      </p:sp>
      <p:sp>
        <p:nvSpPr>
          <p:cNvPr id="45061" name="Text Box 8"/>
          <p:cNvSpPr txBox="1">
            <a:spLocks noChangeArrowheads="1"/>
          </p:cNvSpPr>
          <p:nvPr/>
        </p:nvSpPr>
        <p:spPr bwMode="auto">
          <a:xfrm>
            <a:off x="5435600" y="2060575"/>
            <a:ext cx="34575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ahoma" pitchFamily="34" charset="0"/>
              </a:rPr>
              <a:t>«</a:t>
            </a:r>
            <a:r>
              <a:rPr lang="ru-RU" sz="2400"/>
              <a:t>Р</a:t>
            </a:r>
            <a:r>
              <a:rPr lang="ru-RU" sz="2400">
                <a:latin typeface="Tahoma" pitchFamily="34" charset="0"/>
              </a:rPr>
              <a:t>еформаторы»</a:t>
            </a:r>
          </a:p>
          <a:p>
            <a:pPr algn="ctr"/>
            <a:r>
              <a:rPr lang="ru-RU" sz="2400" b="1">
                <a:latin typeface="Tahoma" pitchFamily="34" charset="0"/>
              </a:rPr>
              <a:t>Ю.В. Андропов</a:t>
            </a:r>
            <a:r>
              <a:rPr lang="ru-RU" sz="2400">
                <a:latin typeface="Tahoma" pitchFamily="34" charset="0"/>
              </a:rPr>
              <a:t> – </a:t>
            </a:r>
          </a:p>
          <a:p>
            <a:pPr algn="ctr"/>
            <a:r>
              <a:rPr lang="ru-RU" sz="2400"/>
              <a:t>п</a:t>
            </a:r>
            <a:r>
              <a:rPr lang="ru-RU" sz="2400">
                <a:latin typeface="Tahoma" pitchFamily="34" charset="0"/>
              </a:rPr>
              <a:t>редседатель </a:t>
            </a:r>
          </a:p>
          <a:p>
            <a:pPr algn="ctr"/>
            <a:r>
              <a:rPr lang="ru-RU" sz="2400">
                <a:latin typeface="Tahoma" pitchFamily="34" charset="0"/>
              </a:rPr>
              <a:t>КГБ СССР;</a:t>
            </a:r>
          </a:p>
          <a:p>
            <a:pPr algn="ctr"/>
            <a:endParaRPr lang="ru-RU" sz="2400">
              <a:latin typeface="Tahoma" pitchFamily="34" charset="0"/>
            </a:endParaRPr>
          </a:p>
          <a:p>
            <a:pPr algn="ctr"/>
            <a:r>
              <a:rPr lang="ru-RU" sz="2400" b="1">
                <a:latin typeface="Tahoma" pitchFamily="34" charset="0"/>
              </a:rPr>
              <a:t>А.Н.Косыгин  </a:t>
            </a:r>
            <a:r>
              <a:rPr lang="ru-RU" sz="2400">
                <a:latin typeface="Tahoma" pitchFamily="34" charset="0"/>
              </a:rPr>
              <a:t>- </a:t>
            </a:r>
          </a:p>
          <a:p>
            <a:pPr algn="ctr"/>
            <a:r>
              <a:rPr lang="ru-RU" sz="2400">
                <a:latin typeface="Tahoma" pitchFamily="34" charset="0"/>
              </a:rPr>
              <a:t>председатель </a:t>
            </a:r>
          </a:p>
          <a:p>
            <a:pPr algn="ctr"/>
            <a:r>
              <a:rPr lang="ru-RU" sz="2400">
                <a:latin typeface="Tahoma" pitchFamily="34" charset="0"/>
              </a:rPr>
              <a:t>Совета Министров </a:t>
            </a:r>
          </a:p>
          <a:p>
            <a:pPr algn="ctr"/>
            <a:r>
              <a:rPr lang="ru-RU" sz="2400">
                <a:latin typeface="Tahoma" pitchFamily="34" charset="0"/>
              </a:rPr>
              <a:t>СССР </a:t>
            </a:r>
          </a:p>
        </p:txBody>
      </p:sp>
      <p:pic>
        <p:nvPicPr>
          <p:cNvPr id="45062" name="Picture 7" descr="Ри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240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ХАРАКТЕРНЫЕ ЧЕРТЫ ПОЛИТИЧЕСКОЙ СФЕРЫ</a:t>
            </a:r>
            <a:r>
              <a:rPr lang="ru-RU" smtClean="0">
                <a:ln>
                  <a:noFill/>
                </a:ln>
                <a:effectLst/>
              </a:rPr>
              <a:t> </a:t>
            </a: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в </a:t>
            </a: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ЭПОХ</a:t>
            </a: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«ЗАСТОЯ»</a:t>
            </a:r>
          </a:p>
        </p:txBody>
      </p:sp>
      <p:sp>
        <p:nvSpPr>
          <p:cNvPr id="40965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430213" y="765175"/>
            <a:ext cx="8713787" cy="27368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усиление консервативных тенденций в политическом руководстве Политбюро - НЕОСТАЛИНИЗМ;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завершение эволюции политической системы от «коллективного руководства» к политической олигархии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легитимизация всевластия КПСС 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ст. 6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Конституции 1977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г.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право КПСС контролировать деятельность предприятий 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закреплено на 24 съезде 1971 г.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рост аппарата ЦК за счет производственных отделов, дублирующих СМ СССР;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лишение ВС СССР права контролировать расходы бюджета;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рост численности КПСС до 19 млн. человек</a:t>
            </a:r>
            <a:r>
              <a:rPr lang="ru-RU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18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15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3" name="Picture 7" descr="1323799143_Suslo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33825"/>
            <a:ext cx="22225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6491288"/>
            <a:ext cx="2041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М.А.Суслов</a:t>
            </a:r>
          </a:p>
        </p:txBody>
      </p:sp>
      <p:pic>
        <p:nvPicPr>
          <p:cNvPr id="46085" name="Picture 10" descr="0tvaga2004_ustino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3933825"/>
            <a:ext cx="21748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2555875" y="6491288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Д.Ф.Устинов</a:t>
            </a:r>
          </a:p>
        </p:txBody>
      </p:sp>
      <p:pic>
        <p:nvPicPr>
          <p:cNvPr id="46087" name="Picture 13" descr="e3382cec01946ccd52b71eb53d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933825"/>
            <a:ext cx="23209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4427538" y="649128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Ю.В.Андропов</a:t>
            </a:r>
          </a:p>
        </p:txBody>
      </p:sp>
      <p:pic>
        <p:nvPicPr>
          <p:cNvPr id="46089" name="Picture 16" descr="shedevri-00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4076700"/>
            <a:ext cx="2987675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18" descr="11-02-13-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3933825"/>
            <a:ext cx="2484437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9" name="Rectangle 19"/>
          <p:cNvSpPr>
            <a:spLocks noChangeArrowheads="1"/>
          </p:cNvSpPr>
          <p:nvPr/>
        </p:nvSpPr>
        <p:spPr bwMode="auto">
          <a:xfrm>
            <a:off x="7092950" y="6491288"/>
            <a:ext cx="154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А.А.Громыко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ОСНОВНЫЕ ИДЕИ КОНСТИТУЦИИ СССР 1977 г.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250825" y="1268413"/>
            <a:ext cx="4244975" cy="4857750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1. Провозглашен переход к концепции построения «развитого социализма».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2. Фиксация возникновения новой исторической общности – «советский народ».</a:t>
            </a:r>
          </a:p>
          <a:p>
            <a:pPr>
              <a:buFont typeface="Wingdings 2" pitchFamily="18" charset="2"/>
              <a:buNone/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3. Создание общенародного государства, в котором власть принадлежит «Советам народных депутатов».</a:t>
            </a:r>
          </a:p>
        </p:txBody>
      </p:sp>
      <p:pic>
        <p:nvPicPr>
          <p:cNvPr id="47107" name="Picture 6" descr="Рис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341438"/>
            <a:ext cx="381635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80" name="Group 76"/>
          <p:cNvGraphicFramePr>
            <a:graphicFrameLocks noGrp="1"/>
          </p:cNvGraphicFramePr>
          <p:nvPr/>
        </p:nvGraphicFramePr>
        <p:xfrm>
          <a:off x="0" y="1428750"/>
          <a:ext cx="9144000" cy="985838"/>
        </p:xfrm>
        <a:graphic>
          <a:graphicData uri="http://schemas.openxmlformats.org/drawingml/2006/table">
            <a:tbl>
              <a:tblPr/>
              <a:tblGrid>
                <a:gridCol w="2843213"/>
                <a:gridCol w="3252787"/>
                <a:gridCol w="3048000"/>
              </a:tblGrid>
              <a:tr h="985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Снижение темпов экономического развития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Экстенсивный характер развития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Невысокий уровень жизни 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5715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25" algn="l"/>
                          <a:tab pos="8615363" algn="l"/>
                          <a:tab pos="8786813" algn="l"/>
                        </a:tabLst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Последствия застоя (1965-1984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гг.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8" name="Стрелка вниз 7"/>
          <p:cNvSpPr/>
          <p:nvPr/>
        </p:nvSpPr>
        <p:spPr>
          <a:xfrm>
            <a:off x="1928813" y="571500"/>
            <a:ext cx="195262" cy="33655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643438" y="571500"/>
            <a:ext cx="214312" cy="3571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7643813" y="571500"/>
            <a:ext cx="214312" cy="3571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47181" name="Group 77"/>
          <p:cNvGraphicFramePr>
            <a:graphicFrameLocks noGrp="1"/>
          </p:cNvGraphicFramePr>
          <p:nvPr/>
        </p:nvGraphicFramePr>
        <p:xfrm>
          <a:off x="0" y="928688"/>
          <a:ext cx="9144000" cy="500062"/>
        </p:xfrm>
        <a:graphic>
          <a:graphicData uri="http://schemas.openxmlformats.org/drawingml/2006/table">
            <a:tbl>
              <a:tblPr/>
              <a:tblGrid>
                <a:gridCol w="2843213"/>
                <a:gridCol w="3252787"/>
                <a:gridCol w="3048000"/>
              </a:tblGrid>
              <a:tr h="500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промышленность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сельское хозяйство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социальная сфера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182" name="Group 78"/>
          <p:cNvGraphicFramePr>
            <a:graphicFrameLocks noGrp="1"/>
          </p:cNvGraphicFramePr>
          <p:nvPr/>
        </p:nvGraphicFramePr>
        <p:xfrm>
          <a:off x="0" y="2428875"/>
          <a:ext cx="9144000" cy="1143000"/>
        </p:xfrm>
        <a:graphic>
          <a:graphicData uri="http://schemas.openxmlformats.org/drawingml/2006/table">
            <a:tbl>
              <a:tblPr/>
              <a:tblGrid>
                <a:gridCol w="2843213"/>
                <a:gridCol w="3252787"/>
                <a:gridCol w="3048000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Научно-техническое отставание от стран Запада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Ежегодное увеличение капиталовложений, которые не давали отдачи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Утрата обществом нравственных ориентиров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187" name="Group 83"/>
          <p:cNvGraphicFramePr>
            <a:graphicFrameLocks noGrp="1"/>
          </p:cNvGraphicFramePr>
          <p:nvPr/>
        </p:nvGraphicFramePr>
        <p:xfrm>
          <a:off x="0" y="3357563"/>
          <a:ext cx="9144000" cy="935037"/>
        </p:xfrm>
        <a:graphic>
          <a:graphicData uri="http://schemas.openxmlformats.org/drawingml/2006/table">
            <a:tbl>
              <a:tblPr/>
              <a:tblGrid>
                <a:gridCol w="2843213"/>
                <a:gridCol w="3252787"/>
                <a:gridCol w="3048000"/>
              </a:tblGrid>
              <a:tr h="935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Экстенсивное развитие промышленности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Преобладание импорта продовольственных товаров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Уравнительность в оплате труда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186" name="Group 82"/>
          <p:cNvGraphicFramePr>
            <a:graphicFrameLocks noGrp="1"/>
          </p:cNvGraphicFramePr>
          <p:nvPr/>
        </p:nvGraphicFramePr>
        <p:xfrm>
          <a:off x="0" y="4292600"/>
          <a:ext cx="9144000" cy="1500188"/>
        </p:xfrm>
        <a:graphic>
          <a:graphicData uri="http://schemas.openxmlformats.org/drawingml/2006/table">
            <a:tbl>
              <a:tblPr/>
              <a:tblGrid>
                <a:gridCol w="2843213"/>
                <a:gridCol w="3252787"/>
                <a:gridCol w="3048000"/>
              </a:tblGrid>
              <a:tr h="150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Неразвитость легкой промышленности, сферы обслуживания, туризма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Необоснованные химизация и мелиорация ухудшили экологическую ситуацию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Идеологический догматизм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6072188" y="4868863"/>
          <a:ext cx="3071812" cy="436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02"/>
              </a:tblGrid>
              <a:tr h="437198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Жилищные проблемы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188" name="Group 84"/>
          <p:cNvGraphicFramePr>
            <a:graphicFrameLocks noGrp="1"/>
          </p:cNvGraphicFramePr>
          <p:nvPr/>
        </p:nvGraphicFramePr>
        <p:xfrm>
          <a:off x="6084888" y="5300663"/>
          <a:ext cx="3059112" cy="639762"/>
        </p:xfrm>
        <a:graphic>
          <a:graphicData uri="http://schemas.openxmlformats.org/drawingml/2006/table">
            <a:tbl>
              <a:tblPr/>
              <a:tblGrid>
                <a:gridCol w="3059112"/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Преследование инакомыслящих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48200" name="Rectangle 73"/>
          <p:cNvSpPr>
            <a:spLocks noChangeArrowheads="1"/>
          </p:cNvSpPr>
          <p:nvPr/>
        </p:nvSpPr>
        <p:spPr bwMode="auto">
          <a:xfrm>
            <a:off x="0" y="5805488"/>
            <a:ext cx="9144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800" b="1"/>
          </a:p>
          <a:p>
            <a:pPr algn="ctr"/>
            <a:r>
              <a:rPr lang="ru-RU" b="1"/>
              <a:t>Таким образом, в эпоху застоя произошла «консервация» системы в рамках государственного социализма, что исключало </a:t>
            </a:r>
          </a:p>
          <a:p>
            <a:pPr algn="ctr"/>
            <a:r>
              <a:rPr lang="ru-RU" b="1"/>
              <a:t>коренную модернизацию страны</a:t>
            </a:r>
            <a:r>
              <a:rPr lang="ru-RU" i="1"/>
              <a:t> 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99150" y="338156"/>
            <a:ext cx="7812166" cy="1083879"/>
          </a:xfr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smtClean="0">
                <a:solidFill>
                  <a:srgbClr val="002060"/>
                </a:solidFill>
              </a:rPr>
              <a:t>СССР в годы Ю.В.Андропова (1982-1984 гг) </a:t>
            </a:r>
            <a:endParaRPr lang="ru-RU" sz="4000">
              <a:solidFill>
                <a:srgbClr val="002060"/>
              </a:solidFill>
            </a:endParaRPr>
          </a:p>
        </p:txBody>
      </p:sp>
      <p:pic>
        <p:nvPicPr>
          <p:cNvPr id="50178" name="Picture 3" descr="F:\Юрий-Владимирович-Андропов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84313"/>
            <a:ext cx="3563938" cy="2881312"/>
          </a:xfrm>
        </p:spPr>
      </p:pic>
      <p:pic>
        <p:nvPicPr>
          <p:cNvPr id="50179" name="Picture 4" descr="F:\kgb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0" y="1143000"/>
            <a:ext cx="33337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 descr="F:\1985_CPA_56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38" y="3767138"/>
            <a:ext cx="2214562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7" descr="F:\7e84d249a9ea3ce318f395e067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076700"/>
            <a:ext cx="34813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8" descr="F:\2902928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1844675"/>
            <a:ext cx="33750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3779838" y="4365625"/>
            <a:ext cx="1871662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Направления политики:</a:t>
            </a:r>
          </a:p>
          <a:p>
            <a:pPr>
              <a:buFontTx/>
              <a:buChar char="•"/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укрепление трудовой дисциплины;</a:t>
            </a:r>
          </a:p>
          <a:p>
            <a:pPr>
              <a:buFontTx/>
              <a:buChar char="•"/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борьба с пьянстовом.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>
              <a:ln>
                <a:noFill/>
              </a:ln>
              <a:effectLst/>
            </a:endParaRP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1203" name="Picture 5" descr="0091-091-Konstantin-Ustinovich-CHernenko-1911-19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7" descr="chernenko2_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594225"/>
            <a:ext cx="233045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9" descr="i?id=6fb44693aad71ebf655cea42d65f71bc&amp;n=33&amp;h=215&amp;w=2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4581525"/>
            <a:ext cx="25558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FF0000"/>
                </a:solidFill>
              </a:rPr>
              <a:t>Политика и экономика СССР в годы М.С.Горбачева</a:t>
            </a:r>
            <a:endParaRPr lang="ru-RU">
              <a:solidFill>
                <a:srgbClr val="FF0000"/>
              </a:solidFill>
            </a:endParaRPr>
          </a:p>
        </p:txBody>
      </p:sp>
      <p:pic>
        <p:nvPicPr>
          <p:cNvPr id="52226" name="Picture 5" descr="F:\new_time_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557338"/>
            <a:ext cx="16621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7" descr="F:\gorbachev_19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341438"/>
            <a:ext cx="274637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8" descr="4800"/>
          <p:cNvPicPr>
            <a:picLocks noChangeAspect="1" noChangeArrowheads="1"/>
          </p:cNvPicPr>
          <p:nvPr/>
        </p:nvPicPr>
        <p:blipFill>
          <a:blip r:embed="rId4"/>
          <a:srcRect l="-1010" b="5206"/>
          <a:stretch>
            <a:fillRect/>
          </a:stretch>
        </p:blipFill>
        <p:spPr bwMode="auto">
          <a:xfrm>
            <a:off x="2916238" y="4508500"/>
            <a:ext cx="622776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8" descr="2183764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08500"/>
            <a:ext cx="3627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3059113" y="1341438"/>
            <a:ext cx="60848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В период «перестройки» была предпринята последняя попытка преодоления кризиса системы путем политических, экономических и социальных реформ. Но в обществе нарастали кризисные явления и центробежные тенденции в СССР.</a:t>
            </a:r>
            <a:r>
              <a:rPr lang="ru-RU" sz="2400"/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Oval 9"/>
          <p:cNvSpPr>
            <a:spLocks noChangeArrowheads="1"/>
          </p:cNvSpPr>
          <p:nvPr/>
        </p:nvSpPr>
        <p:spPr bwMode="auto">
          <a:xfrm>
            <a:off x="539750" y="1412875"/>
            <a:ext cx="3167063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53250" name="Текст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268413"/>
            <a:ext cx="388778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11"/>
          <p:cNvSpPr>
            <a:spLocks noChangeArrowheads="1"/>
          </p:cNvSpPr>
          <p:nvPr/>
        </p:nvSpPr>
        <p:spPr bwMode="auto">
          <a:xfrm>
            <a:off x="5148263" y="1341438"/>
            <a:ext cx="360045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buClr>
                <a:schemeClr val="accent2"/>
              </a:buClr>
              <a:buSzPct val="85000"/>
              <a:buFont typeface="Wingdings 2" pitchFamily="18" charset="2"/>
              <a:buNone/>
            </a:pPr>
            <a:endParaRPr lang="ru-RU" sz="2800" b="1">
              <a:solidFill>
                <a:srgbClr val="FFFF00"/>
              </a:solidFill>
            </a:endParaRPr>
          </a:p>
          <a:p>
            <a:pPr algn="ctr"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800" b="1">
                <a:solidFill>
                  <a:srgbClr val="FFFF00"/>
                </a:solidFill>
              </a:rPr>
              <a:t>повод</a:t>
            </a:r>
          </a:p>
          <a:p>
            <a:pPr algn="ctr"/>
            <a:endParaRPr lang="ru-RU" sz="2400"/>
          </a:p>
        </p:txBody>
      </p:sp>
      <p:sp>
        <p:nvSpPr>
          <p:cNvPr id="53252" name="Rectangle 12"/>
          <p:cNvSpPr>
            <a:spLocks noChangeArrowheads="1"/>
          </p:cNvSpPr>
          <p:nvPr/>
        </p:nvSpPr>
        <p:spPr bwMode="auto">
          <a:xfrm>
            <a:off x="323850" y="2492375"/>
            <a:ext cx="3600450" cy="403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•"/>
            </a:pPr>
            <a:r>
              <a:rPr lang="ru-RU" sz="2400" b="1">
                <a:solidFill>
                  <a:srgbClr val="FF9900"/>
                </a:solidFill>
              </a:rPr>
              <a:t>Застой в экономике; 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•"/>
            </a:pPr>
            <a:r>
              <a:rPr lang="ru-RU" sz="2400" b="1">
                <a:solidFill>
                  <a:srgbClr val="FF9900"/>
                </a:solidFill>
              </a:rPr>
              <a:t>провалы в социальной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•"/>
            </a:pPr>
            <a:r>
              <a:rPr lang="ru-RU" sz="2400" b="1">
                <a:solidFill>
                  <a:srgbClr val="FF9900"/>
                </a:solidFill>
              </a:rPr>
              <a:t>политике; 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•"/>
            </a:pPr>
            <a:r>
              <a:rPr lang="ru-RU" sz="2400" b="1">
                <a:solidFill>
                  <a:srgbClr val="FF9900"/>
                </a:solidFill>
              </a:rPr>
              <a:t>политический кризис: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•"/>
            </a:pPr>
            <a:r>
              <a:rPr lang="ru-RU" sz="2400" b="1">
                <a:solidFill>
                  <a:srgbClr val="FF9900"/>
                </a:solidFill>
              </a:rPr>
              <a:t>апатия и застой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•"/>
            </a:pPr>
            <a:r>
              <a:rPr lang="ru-RU" sz="2400" b="1">
                <a:solidFill>
                  <a:srgbClr val="FF9900"/>
                </a:solidFill>
              </a:rPr>
              <a:t>в духовной сфере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•"/>
            </a:pPr>
            <a:r>
              <a:rPr lang="ru-RU" sz="2400" b="1">
                <a:solidFill>
                  <a:srgbClr val="FF9900"/>
                </a:solidFill>
              </a:rPr>
              <a:t>общества</a:t>
            </a:r>
          </a:p>
          <a:p>
            <a:pPr algn="ctr">
              <a:buFontTx/>
              <a:buChar char="•"/>
            </a:pPr>
            <a:endParaRPr lang="ru-RU" sz="2400" b="1">
              <a:solidFill>
                <a:srgbClr val="FF9900"/>
              </a:solidFill>
            </a:endParaRPr>
          </a:p>
        </p:txBody>
      </p:sp>
      <p:sp>
        <p:nvSpPr>
          <p:cNvPr id="53253" name="Rectangle 13"/>
          <p:cNvSpPr>
            <a:spLocks noChangeArrowheads="1"/>
          </p:cNvSpPr>
          <p:nvPr/>
        </p:nvSpPr>
        <p:spPr bwMode="auto">
          <a:xfrm>
            <a:off x="5148263" y="2492375"/>
            <a:ext cx="3671887" cy="4105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400" b="1">
                <a:solidFill>
                  <a:srgbClr val="FF9900"/>
                </a:solidFill>
              </a:rPr>
              <a:t>Приход в руководство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400" b="1">
                <a:solidFill>
                  <a:srgbClr val="FF9900"/>
                </a:solidFill>
              </a:rPr>
              <a:t>относительно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400" b="1">
                <a:solidFill>
                  <a:srgbClr val="FF9900"/>
                </a:solidFill>
              </a:rPr>
              <a:t>молодых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400" b="1">
                <a:solidFill>
                  <a:srgbClr val="FF9900"/>
                </a:solidFill>
              </a:rPr>
              <a:t>политиков,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400" b="1">
                <a:solidFill>
                  <a:srgbClr val="FF9900"/>
                </a:solidFill>
              </a:rPr>
              <a:t>выступавших 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400" b="1">
                <a:solidFill>
                  <a:srgbClr val="FF9900"/>
                </a:solidFill>
              </a:rPr>
              <a:t>за обновления 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400" b="1">
                <a:solidFill>
                  <a:srgbClr val="FF9900"/>
                </a:solidFill>
              </a:rPr>
              <a:t>государства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400" b="1">
                <a:solidFill>
                  <a:srgbClr val="FF9900"/>
                </a:solidFill>
              </a:rPr>
              <a:t> и общества</a:t>
            </a:r>
          </a:p>
          <a:p>
            <a:pPr algn="ctr"/>
            <a:endParaRPr lang="ru-RU" sz="2400" b="1">
              <a:solidFill>
                <a:srgbClr val="FF9900"/>
              </a:solidFill>
            </a:endParaRPr>
          </a:p>
        </p:txBody>
      </p:sp>
      <p:sp>
        <p:nvSpPr>
          <p:cNvPr id="53254" name="AutoShape 14"/>
          <p:cNvSpPr>
            <a:spLocks noChangeArrowheads="1"/>
          </p:cNvSpPr>
          <p:nvPr/>
        </p:nvSpPr>
        <p:spPr bwMode="auto">
          <a:xfrm>
            <a:off x="0" y="1700213"/>
            <a:ext cx="684213" cy="865187"/>
          </a:xfrm>
          <a:prstGeom prst="curvedRightArrow">
            <a:avLst>
              <a:gd name="adj1" fmla="val 25290"/>
              <a:gd name="adj2" fmla="val 5058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5" name="AutoShape 15"/>
          <p:cNvSpPr>
            <a:spLocks noChangeArrowheads="1"/>
          </p:cNvSpPr>
          <p:nvPr/>
        </p:nvSpPr>
        <p:spPr bwMode="auto">
          <a:xfrm>
            <a:off x="8459788" y="1700213"/>
            <a:ext cx="684212" cy="1008062"/>
          </a:xfrm>
          <a:prstGeom prst="curvedLeftArrow">
            <a:avLst>
              <a:gd name="adj1" fmla="val 29466"/>
              <a:gd name="adj2" fmla="val 5893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2411413" y="254000"/>
            <a:ext cx="4864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«ПЕРЕСТРОЙКА»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ПОЛИТИЧЕСКИЕ РЕФОРМЫ 1985-1991 гг.</a:t>
            </a:r>
            <a:b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</a:br>
            <a:endParaRPr lang="ru-RU" sz="2800" b="1" smtClean="0">
              <a:ln>
                <a:noFill/>
              </a:ln>
              <a:solidFill>
                <a:srgbClr val="E61A04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4274" name="TextBox 9"/>
          <p:cNvSpPr txBox="1">
            <a:spLocks noChangeArrowheads="1"/>
          </p:cNvSpPr>
          <p:nvPr/>
        </p:nvSpPr>
        <p:spPr bwMode="auto">
          <a:xfrm>
            <a:off x="250825" y="981075"/>
            <a:ext cx="5761038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Обновление кадров ЦК КПСС, руководителей министерств и ведомств;</a:t>
            </a:r>
          </a:p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Амнистия политзаключенным 1986-87 гг.</a:t>
            </a:r>
          </a:p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</a:t>
            </a:r>
            <a:r>
              <a:rPr lang="ru-RU" sz="2000" u="sng">
                <a:latin typeface="Tahoma" pitchFamily="34" charset="0"/>
              </a:rPr>
              <a:t>Политика гласности</a:t>
            </a:r>
            <a:r>
              <a:rPr lang="ru-RU" sz="2000"/>
              <a:t>;</a:t>
            </a:r>
            <a:r>
              <a:rPr lang="ru-RU" sz="2000">
                <a:latin typeface="Tahoma" pitchFamily="34" charset="0"/>
              </a:rPr>
              <a:t> 12 июня 1990 г. Закон СССР «О печати и других средствах массовой информации». </a:t>
            </a:r>
          </a:p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</a:t>
            </a:r>
            <a:r>
              <a:rPr lang="ru-RU" sz="2000" u="sng">
                <a:latin typeface="Tahoma" pitchFamily="34" charset="0"/>
              </a:rPr>
              <a:t>Конституционная реформа</a:t>
            </a:r>
            <a:r>
              <a:rPr lang="ru-RU" sz="2000">
                <a:latin typeface="Tahoma" pitchFamily="34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введение двухзвенной системы органов законодательной власти</a:t>
            </a:r>
          </a:p>
          <a:p>
            <a:pPr algn="just"/>
            <a:r>
              <a:rPr lang="ru-RU" sz="2000">
                <a:latin typeface="Tahoma" pitchFamily="34" charset="0"/>
              </a:rPr>
              <a:t> </a:t>
            </a:r>
            <a:r>
              <a:rPr lang="ru-RU" sz="2000"/>
              <a:t>1. </a:t>
            </a:r>
            <a:r>
              <a:rPr lang="ru-RU" sz="2000">
                <a:latin typeface="Tahoma" pitchFamily="34" charset="0"/>
              </a:rPr>
              <a:t>Съезд народных депутатов</a:t>
            </a:r>
            <a:endParaRPr lang="ru-RU" sz="2000"/>
          </a:p>
          <a:p>
            <a:pPr algn="just"/>
            <a:r>
              <a:rPr lang="ru-RU" sz="2000"/>
              <a:t>2.</a:t>
            </a:r>
            <a:r>
              <a:rPr lang="ru-RU" sz="2000">
                <a:latin typeface="Tahoma" pitchFamily="34" charset="0"/>
              </a:rPr>
              <a:t> Верховный совет СССР  1988 г.</a:t>
            </a:r>
          </a:p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Альтернативные выборы на Съезд народных депутатов; </a:t>
            </a:r>
          </a:p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Введение поста Президента СССР (1990 г.)</a:t>
            </a:r>
            <a:r>
              <a:rPr lang="ru-RU" sz="2000"/>
              <a:t>;</a:t>
            </a:r>
          </a:p>
          <a:p>
            <a:r>
              <a:rPr lang="ru-RU" u="sng"/>
              <a:t>- Переход к многопартийности </a:t>
            </a:r>
            <a:r>
              <a:rPr lang="ru-RU"/>
              <a:t>- отмена 6 статьи Конституции (1989 г.), принятие  закона СССР от 09.10.1990 «Об общественных объединениях»;</a:t>
            </a:r>
          </a:p>
          <a:p>
            <a:r>
              <a:rPr lang="ru-RU"/>
              <a:t>- Суверенизация союзных республик, подготовка заключения нового союзного договора.</a:t>
            </a:r>
            <a:endParaRPr lang="ru-RU" sz="2000"/>
          </a:p>
          <a:p>
            <a:pPr>
              <a:buFontTx/>
              <a:buChar char="-"/>
            </a:pPr>
            <a:endParaRPr lang="ru-RU">
              <a:latin typeface="Tahoma" pitchFamily="34" charset="0"/>
            </a:endParaRPr>
          </a:p>
        </p:txBody>
      </p:sp>
      <p:pic>
        <p:nvPicPr>
          <p:cNvPr id="54275" name="Picture 2" descr="http://images.ng.ru/files/galleries/359/3958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836613"/>
            <a:ext cx="250031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2" descr="http://s54.radikal.ru/i146/0904/38/481e39100077.jpg"/>
          <p:cNvPicPr>
            <a:picLocks noGrp="1" noChangeAspect="1" noChangeArrowheads="1"/>
          </p:cNvPicPr>
          <p:nvPr>
            <p:ph type="tbl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011863" y="4051300"/>
            <a:ext cx="3132137" cy="2806700"/>
          </a:xfrm>
        </p:spPr>
      </p:pic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6156325" y="6491288"/>
            <a:ext cx="2987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Академик А. Сахаров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395288" y="2060575"/>
            <a:ext cx="8569325" cy="2232025"/>
          </a:xfrm>
        </p:spPr>
        <p:txBody>
          <a:bodyPr/>
          <a:lstStyle/>
          <a:p>
            <a:pPr marL="323850" indent="-323850"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800" b="1" smtClean="0">
              <a:solidFill>
                <a:schemeClr val="tx2"/>
              </a:solidFill>
              <a:latin typeface="Arial" charset="0"/>
            </a:endParaRPr>
          </a:p>
          <a:p>
            <a:pPr marL="323850" indent="-323850" algn="just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2"/>
                </a:solidFill>
                <a:latin typeface="Arial" charset="0"/>
              </a:rPr>
              <a:t>однопартийная система – КПСС;</a:t>
            </a:r>
          </a:p>
          <a:p>
            <a:pPr marL="323850" indent="-323850" algn="just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2"/>
                </a:solidFill>
                <a:latin typeface="Arial" charset="0"/>
              </a:rPr>
              <a:t>единая коммунистическая идеология,</a:t>
            </a:r>
          </a:p>
          <a:p>
            <a:pPr marL="323850" indent="-323850" algn="just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2"/>
                </a:solidFill>
                <a:latin typeface="Arial" charset="0"/>
              </a:rPr>
              <a:t>цензура;</a:t>
            </a:r>
          </a:p>
          <a:p>
            <a:pPr marL="323850" indent="-323850" algn="just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2"/>
                </a:solidFill>
                <a:latin typeface="Arial" charset="0"/>
              </a:rPr>
              <a:t>подчинение государственных органов  Советов народных депутатов КПСС;</a:t>
            </a:r>
          </a:p>
          <a:p>
            <a:pPr marL="323850" indent="-323850" algn="just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2"/>
                </a:solidFill>
                <a:latin typeface="Arial" charset="0"/>
              </a:rPr>
              <a:t>безальтернативность выборов;</a:t>
            </a:r>
          </a:p>
          <a:p>
            <a:pPr marL="323850" indent="-323850" algn="just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2"/>
                </a:solidFill>
                <a:latin typeface="Arial" charset="0"/>
              </a:rPr>
              <a:t>централизация управления, подчинение республик союзному центру;</a:t>
            </a:r>
          </a:p>
          <a:p>
            <a:pPr marL="323850" indent="-323850" algn="just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2"/>
                </a:solidFill>
                <a:latin typeface="Arial" charset="0"/>
              </a:rPr>
              <a:t>репрессии.</a:t>
            </a:r>
          </a:p>
          <a:p>
            <a:pPr marL="323850" indent="-323850" algn="just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800" b="1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1443" name="Rectangle 3"/>
          <p:cNvSpPr>
            <a:spLocks noGrp="1"/>
          </p:cNvSpPr>
          <p:nvPr>
            <p:ph type="title" idx="4294967295"/>
          </p:nvPr>
        </p:nvSpPr>
        <p:spPr bwMode="auto">
          <a:xfrm>
            <a:off x="0" y="549275"/>
            <a:ext cx="9144000" cy="1074738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b="1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/>
            </a:r>
            <a:br>
              <a:rPr lang="ru-RU" sz="2400" b="1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</a:br>
            <a:r>
              <a:rPr lang="ru-RU" sz="2400" b="1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/>
            </a:r>
            <a:br>
              <a:rPr lang="ru-RU" sz="2400" b="1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</a:b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ХАРАКТЕРИСТИКА ПЕРИОДА ПОЗДНЕГО СТАЛИНИЗМА </a:t>
            </a:r>
            <a:b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400" b="1" smtClean="0">
              <a:ln>
                <a:noFill/>
              </a:ln>
              <a:solidFill>
                <a:srgbClr val="E61A04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7411" name="Заголовок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5626100"/>
            <a:ext cx="9324975" cy="123190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23850" y="1484313"/>
            <a:ext cx="8569325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just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AutoNum type="arabicPeriod"/>
            </a:pPr>
            <a:endParaRPr lang="ru-RU" b="1">
              <a:solidFill>
                <a:schemeClr val="bg1"/>
              </a:solidFill>
            </a:endParaRPr>
          </a:p>
          <a:p>
            <a:pPr marL="342900" indent="-342900" algn="just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AutoNum type="arabicPeriod"/>
            </a:pPr>
            <a:endParaRPr lang="ru-RU" b="1">
              <a:solidFill>
                <a:schemeClr val="bg1"/>
              </a:solidFill>
            </a:endParaRPr>
          </a:p>
          <a:p>
            <a:pPr marL="342900" indent="-342900" algn="just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b="1">
                <a:solidFill>
                  <a:schemeClr val="bg1"/>
                </a:solidFill>
              </a:rPr>
              <a:t>1. СОХРАНЕНИЕ АВТОРИТАРНО-КОМАНДНЫХ МЕТОДОВ УПРАВЛЕНИЯ</a:t>
            </a:r>
          </a:p>
          <a:p>
            <a:pPr marL="342900" indent="-342900" algn="just"/>
            <a:endParaRPr lang="ru-RU">
              <a:solidFill>
                <a:schemeClr val="bg1"/>
              </a:solidFill>
            </a:endParaRPr>
          </a:p>
          <a:p>
            <a:pPr marL="342900" indent="-342900" algn="just"/>
            <a:endParaRPr lang="ru-RU">
              <a:solidFill>
                <a:schemeClr val="bg1"/>
              </a:solidFill>
            </a:endParaRP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395288" y="4868863"/>
            <a:ext cx="8424862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endParaRPr lang="ru-RU" b="1">
              <a:solidFill>
                <a:schemeClr val="bg1"/>
              </a:solidFill>
            </a:endParaRPr>
          </a:p>
          <a:p>
            <a:pPr algn="just"/>
            <a:r>
              <a:rPr lang="ru-RU" b="1">
                <a:solidFill>
                  <a:schemeClr val="bg1"/>
                </a:solidFill>
              </a:rPr>
              <a:t>2. ПОПЫТКИ ПРАГМАТИЧНО НАСТРОЕННЫХ СОРАТНИКОВ СТАЛИНА </a:t>
            </a:r>
          </a:p>
          <a:p>
            <a:pPr algn="just"/>
            <a:r>
              <a:rPr lang="ru-RU" b="1">
                <a:solidFill>
                  <a:schemeClr val="bg1"/>
                </a:solidFill>
              </a:rPr>
              <a:t>ПРИСПОСОБИТЬ СОВЕТСКУЮ СИСТЕМУ К ПОСЛЕВОЕННОЙ РЕАЛЬНОСТИ.</a:t>
            </a:r>
          </a:p>
          <a:p>
            <a:pPr algn="just"/>
            <a:endParaRPr lang="ru-RU">
              <a:solidFill>
                <a:schemeClr val="tx2"/>
              </a:solidFill>
            </a:endParaRPr>
          </a:p>
          <a:p>
            <a:pPr algn="just"/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F:\slide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smtClean="0">
                <a:solidFill>
                  <a:schemeClr val="accent3"/>
                </a:solidFill>
              </a:rPr>
              <a:t>Этапы реформы экономики в СССР (1985-1991 гг.) (по А.А.Данилову)</a:t>
            </a:r>
            <a:endParaRPr lang="ru-RU" sz="3200">
              <a:solidFill>
                <a:schemeClr val="accent3"/>
              </a:solidFill>
            </a:endParaRPr>
          </a:p>
        </p:txBody>
      </p:sp>
      <p:graphicFrame>
        <p:nvGraphicFramePr>
          <p:cNvPr id="52273" name="Group 49"/>
          <p:cNvGraphicFramePr>
            <a:graphicFrameLocks noGrp="1"/>
          </p:cNvGraphicFramePr>
          <p:nvPr/>
        </p:nvGraphicFramePr>
        <p:xfrm>
          <a:off x="0" y="1000125"/>
          <a:ext cx="1000125" cy="5884863"/>
        </p:xfrm>
        <a:graphic>
          <a:graphicData uri="http://schemas.openxmlformats.org/drawingml/2006/table">
            <a:tbl>
              <a:tblPr/>
              <a:tblGrid>
                <a:gridCol w="1000125"/>
              </a:tblGrid>
              <a:tr h="588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Э  Т  А ПЫ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203" name="Group 51"/>
          <p:cNvGraphicFramePr>
            <a:graphicFrameLocks noGrp="1"/>
          </p:cNvGraphicFramePr>
          <p:nvPr/>
        </p:nvGraphicFramePr>
        <p:xfrm>
          <a:off x="1071563" y="1000125"/>
          <a:ext cx="8072437" cy="1311275"/>
        </p:xfrm>
        <a:graphic>
          <a:graphicData uri="http://schemas.openxmlformats.org/drawingml/2006/table">
            <a:tbl>
              <a:tblPr/>
              <a:tblGrid>
                <a:gridCol w="692150"/>
                <a:gridCol w="2308225"/>
                <a:gridCol w="5072062"/>
              </a:tblGrid>
              <a:tr h="7683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1985-1986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гг.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Попытки сохранить существующую экономическую систему за счет  ускорения научно-технического прогресса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370" name="Group 50"/>
          <p:cNvGraphicFramePr>
            <a:graphicFrameLocks noGrp="1"/>
          </p:cNvGraphicFramePr>
          <p:nvPr/>
        </p:nvGraphicFramePr>
        <p:xfrm>
          <a:off x="1071563" y="2286000"/>
          <a:ext cx="8072437" cy="1077913"/>
        </p:xfrm>
        <a:graphic>
          <a:graphicData uri="http://schemas.openxmlformats.org/drawingml/2006/table">
            <a:tbl>
              <a:tblPr/>
              <a:tblGrid>
                <a:gridCol w="692150"/>
                <a:gridCol w="2308225"/>
                <a:gridCol w="5072062"/>
              </a:tblGrid>
              <a:tr h="1077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1987-1989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гг.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Попытка осуществить преобразования на основе существовавшего строя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204" name="Group 52"/>
          <p:cNvGraphicFramePr>
            <a:graphicFrameLocks noGrp="1"/>
          </p:cNvGraphicFramePr>
          <p:nvPr/>
        </p:nvGraphicFramePr>
        <p:xfrm>
          <a:off x="1071563" y="3357563"/>
          <a:ext cx="8072437" cy="1006475"/>
        </p:xfrm>
        <a:graphic>
          <a:graphicData uri="http://schemas.openxmlformats.org/drawingml/2006/table">
            <a:tbl>
              <a:tblPr/>
              <a:tblGrid>
                <a:gridCol w="692150"/>
                <a:gridCol w="2308225"/>
                <a:gridCol w="5072062"/>
              </a:tblGrid>
              <a:tr h="728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1989-1990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гг.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Признание необходимости экономического плюрализма, курс на переход к рынку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207" name="Group 55"/>
          <p:cNvGraphicFramePr>
            <a:graphicFrameLocks noGrp="1"/>
          </p:cNvGraphicFramePr>
          <p:nvPr/>
        </p:nvGraphicFramePr>
        <p:xfrm>
          <a:off x="1071563" y="4357688"/>
          <a:ext cx="8072437" cy="2500312"/>
        </p:xfrm>
        <a:graphic>
          <a:graphicData uri="http://schemas.openxmlformats.org/drawingml/2006/table">
            <a:tbl>
              <a:tblPr/>
              <a:tblGrid>
                <a:gridCol w="692150"/>
                <a:gridCol w="2308225"/>
                <a:gridCol w="5072062"/>
              </a:tblGrid>
              <a:tr h="2500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1991</a:t>
                      </a: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Непоследовательность в осуществлении реформ, углубление экономического кризиса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ЭКОНОМИЧЕСКИЕ РЕФОРМЫ</a:t>
            </a:r>
          </a:p>
        </p:txBody>
      </p:sp>
      <p:pic>
        <p:nvPicPr>
          <p:cNvPr id="57346" name="Picture 2" descr="http://medportal.ru/common/1108095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644900"/>
            <a:ext cx="4105275" cy="2843213"/>
          </a:xfrm>
        </p:spPr>
      </p:pic>
      <p:sp>
        <p:nvSpPr>
          <p:cNvPr id="57347" name="TextBox 9"/>
          <p:cNvSpPr txBox="1">
            <a:spLocks noChangeArrowheads="1"/>
          </p:cNvSpPr>
          <p:nvPr/>
        </p:nvSpPr>
        <p:spPr bwMode="auto">
          <a:xfrm>
            <a:off x="323850" y="908050"/>
            <a:ext cx="856932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ahoma" pitchFamily="34" charset="0"/>
              </a:rPr>
              <a:t>КУРС НА «УСКОРЕНИЕ СОЦИАЛЬНО-ЭКОНОМИЧЕСКОГО РАЗВИТИЯ»:</a:t>
            </a:r>
          </a:p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Инвестиции в приборостроение, точное машиностроение и наукоемкие  отрасли;</a:t>
            </a:r>
          </a:p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«Многосменка»;</a:t>
            </a:r>
          </a:p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«Госприемка» как средство контроля качества;</a:t>
            </a:r>
          </a:p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Антиалкогольная кампания (май 1985 г. )</a:t>
            </a:r>
          </a:p>
          <a:p>
            <a:pPr algn="just">
              <a:buFontTx/>
              <a:buChar char="-"/>
            </a:pPr>
            <a:r>
              <a:rPr lang="ru-RU" sz="2000">
                <a:latin typeface="Tahoma" pitchFamily="34" charset="0"/>
              </a:rPr>
              <a:t> «Человеческий фактор» (повышения заработной платы, жилищная программа)</a:t>
            </a:r>
            <a:r>
              <a:rPr lang="ru-RU" sz="2000"/>
              <a:t>.</a:t>
            </a:r>
          </a:p>
          <a:p>
            <a:pPr>
              <a:buFontTx/>
              <a:buChar char="-"/>
            </a:pPr>
            <a:endParaRPr lang="ru-RU">
              <a:latin typeface="Tahoma" pitchFamily="34" charset="0"/>
            </a:endParaRPr>
          </a:p>
        </p:txBody>
      </p:sp>
      <p:pic>
        <p:nvPicPr>
          <p:cNvPr id="57348" name="Picture 2" descr="Картинка 25 из 14909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3644900"/>
            <a:ext cx="47879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4500563" y="6216650"/>
            <a:ext cx="4643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Закон СССР </a:t>
            </a:r>
          </a:p>
          <a:p>
            <a:pPr algn="ctr"/>
            <a:r>
              <a:rPr lang="ru-RU"/>
              <a:t>«О кооперации в СССР» от 26.05.1988 г.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F:\0079-079-Posledstvija-ekonomicheskoj-refor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0"/>
            <a:ext cx="916781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 Крах великой империи. Как это было  СССР, горбачев, запад, развал, страна">
            <a:hlinkClick r:id="rId2"/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549275"/>
            <a:ext cx="8713788" cy="6048375"/>
          </a:xfrm>
        </p:spPr>
      </p:pic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250825" y="5949950"/>
            <a:ext cx="453707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Самый популярный советский 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Лидер на Западе</a:t>
            </a: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5003800" y="4941888"/>
            <a:ext cx="4140200" cy="15827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Вручение М. С.Горбачеву</a:t>
            </a:r>
          </a:p>
          <a:p>
            <a:pPr algn="ctr"/>
            <a:r>
              <a:rPr lang="ru-RU" sz="2400" b="1">
                <a:solidFill>
                  <a:schemeClr val="bg1"/>
                </a:solidFill>
              </a:rPr>
              <a:t>Нобелевской премии мира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Картинка 2 из 49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836613"/>
            <a:ext cx="399732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6" descr="http://caricatura.ru/parad/popov_andrey/pic/42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005263"/>
            <a:ext cx="3925888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2771775" y="1341438"/>
            <a:ext cx="20161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 b="1"/>
              <a:t>Чернобыльская катастрофа – взрыв на АЭС 26.05.1986 г. </a:t>
            </a: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323850" y="188913"/>
            <a:ext cx="8820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СССР В ПЕРИОД «ПЕРЕСТРОЙКИ»</a:t>
            </a:r>
          </a:p>
        </p:txBody>
      </p:sp>
      <p:sp>
        <p:nvSpPr>
          <p:cNvPr id="60421" name="Rectangle 8"/>
          <p:cNvSpPr>
            <a:spLocks noChangeArrowheads="1"/>
          </p:cNvSpPr>
          <p:nvPr/>
        </p:nvSpPr>
        <p:spPr bwMode="auto">
          <a:xfrm>
            <a:off x="4427538" y="3789363"/>
            <a:ext cx="45894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В конце 1980 – начале 1990-х гг. страну потрясли шахтерские забастовки</a:t>
            </a:r>
          </a:p>
        </p:txBody>
      </p:sp>
      <p:sp>
        <p:nvSpPr>
          <p:cNvPr id="60422" name="Rectangle 9"/>
          <p:cNvSpPr>
            <a:spLocks noChangeArrowheads="1"/>
          </p:cNvSpPr>
          <p:nvPr/>
        </p:nvSpPr>
        <p:spPr bwMode="auto">
          <a:xfrm>
            <a:off x="4500563" y="5876925"/>
            <a:ext cx="46434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С стране возник острый дефицит продуктов и товаров первой необходимости</a:t>
            </a:r>
          </a:p>
        </p:txBody>
      </p:sp>
      <p:pic>
        <p:nvPicPr>
          <p:cNvPr id="60423" name="Picture 11" descr="0_16b529_3460c2b4_ori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692150"/>
            <a:ext cx="26035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476672"/>
            <a:ext cx="4624984" cy="523220"/>
          </a:xfrm>
          <a:prstGeom prst="rect">
            <a:avLst/>
          </a:prstGeom>
          <a:noFill/>
          <a:ln w="3492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 prst="convex"/>
          </a:sp3d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latin typeface="Franklin Gothic Medium" pitchFamily="34" charset="0"/>
                <a:cs typeface="+mn-cs"/>
              </a:rPr>
              <a:t>Предпосылки распада СССР</a:t>
            </a:r>
          </a:p>
        </p:txBody>
      </p:sp>
      <p:sp>
        <p:nvSpPr>
          <p:cNvPr id="61442" name="TextBox 2"/>
          <p:cNvSpPr txBox="1">
            <a:spLocks noChangeArrowheads="1"/>
          </p:cNvSpPr>
          <p:nvPr/>
        </p:nvSpPr>
        <p:spPr bwMode="auto">
          <a:xfrm>
            <a:off x="2771775" y="1484313"/>
            <a:ext cx="3713163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Franklin Gothic Medium" pitchFamily="34" charset="0"/>
              </a:rPr>
              <a:t>Августовский путч 1991 г</a:t>
            </a:r>
            <a:r>
              <a:rPr lang="ru-RU" sz="2000">
                <a:latin typeface="Franklin Gothic Medium" pitchFamily="34" charset="0"/>
              </a:rPr>
              <a:t>.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643438" y="1916113"/>
            <a:ext cx="0" cy="720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4" name="TextBox 6"/>
          <p:cNvSpPr txBox="1">
            <a:spLocks noChangeArrowheads="1"/>
          </p:cNvSpPr>
          <p:nvPr/>
        </p:nvSpPr>
        <p:spPr bwMode="auto">
          <a:xfrm>
            <a:off x="323850" y="2636838"/>
            <a:ext cx="8704263" cy="369887"/>
          </a:xfrm>
          <a:prstGeom prst="rect">
            <a:avLst/>
          </a:prstGeom>
          <a:noFill/>
          <a:ln w="317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Franklin Gothic Medium" pitchFamily="34" charset="0"/>
              </a:rPr>
              <a:t>Партийно-государственное руководство недовольно политикой М. С. Горбачева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3645024"/>
            <a:ext cx="8316416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Franklin Gothic Medium" pitchFamily="34" charset="0"/>
                <a:cs typeface="+mn-cs"/>
              </a:rPr>
              <a:t> Создание Государственного комитета по чрезвычайному положению (ГКЧП);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Franklin Gothic Medium" pitchFamily="34" charset="0"/>
                <a:cs typeface="+mn-cs"/>
              </a:rPr>
              <a:t> Введение войск в Москву с целью предотвращения развала Союза.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643438" y="2997200"/>
            <a:ext cx="0" cy="6477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9" name="TextBox 15"/>
          <p:cNvSpPr txBox="1">
            <a:spLocks noChangeArrowheads="1"/>
          </p:cNvSpPr>
          <p:nvPr/>
        </p:nvSpPr>
        <p:spPr bwMode="auto">
          <a:xfrm>
            <a:off x="611188" y="4508500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Franklin Gothic Medium" pitchFamily="34" charset="0"/>
              </a:rPr>
              <a:t>     Но руководство РСФСР расценило действия ГКЧП как </a:t>
            </a:r>
          </a:p>
          <a:p>
            <a:r>
              <a:rPr lang="ru-RU" sz="2400">
                <a:solidFill>
                  <a:srgbClr val="C00000"/>
                </a:solidFill>
                <a:latin typeface="Franklin Gothic Medium" pitchFamily="34" charset="0"/>
              </a:rPr>
              <a:t>государственный переворот и объявило их незаконным.</a:t>
            </a:r>
          </a:p>
          <a:p>
            <a:r>
              <a:rPr lang="ru-RU" sz="2400">
                <a:solidFill>
                  <a:srgbClr val="C00000"/>
                </a:solidFill>
                <a:latin typeface="Franklin Gothic Medium" pitchFamily="34" charset="0"/>
              </a:rPr>
              <a:t>Августовский путч провалился.</a:t>
            </a:r>
          </a:p>
        </p:txBody>
      </p:sp>
      <p:pic>
        <p:nvPicPr>
          <p:cNvPr id="61450" name="Picture 2" descr="C:\Users\Пользователь\Desktop\Виртуальная академия\История Королева\презент\1313777987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8313" y="4292600"/>
            <a:ext cx="359568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Картинка 13 из 61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76700"/>
            <a:ext cx="450056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92075"/>
            <a:ext cx="9144000" cy="1006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E61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18-21 августа 1991 г. с целью не допустить распад СССР</a:t>
            </a:r>
            <a:r>
              <a:rPr lang="ru-RU"/>
              <a:t> </a:t>
            </a:r>
            <a:r>
              <a:rPr lang="ru-RU" sz="2000" b="1">
                <a:solidFill>
                  <a:srgbClr val="E61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состоялась попытка государственного переворота и антиконституционного захвата власти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4500563" y="1412875"/>
            <a:ext cx="446405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Последствия путча Государственного комитета по чрезвычайному положению (ГКЧП):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Провал и самороспуск ГКЧП.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Победа либеральной оппозиции во главе с Б. Ельциным.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Срыв подписания нового Союзного договора, усиление «парада независимости союзных республик».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Фактический самороспуск Съезда народных депутатов СССР.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Утрата КПСС статуса правящей партии и её запрет;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Крушение социалистического строя.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Ликвидация СССР.</a:t>
            </a:r>
          </a:p>
        </p:txBody>
      </p:sp>
      <p:pic>
        <p:nvPicPr>
          <p:cNvPr id="62469" name="Picture 8" descr="August 1991 coup - awaiting the counterattack outside the White House Moscow - panorami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25538"/>
            <a:ext cx="44640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0" y="6276975"/>
            <a:ext cx="51482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Демонстрация балета «Лебединое озеро» на</a:t>
            </a:r>
          </a:p>
          <a:p>
            <a:pPr algn="ctr"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</a:rPr>
              <a:t>всех телеканалах страны в период путча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" y="6350"/>
            <a:ext cx="9144000" cy="620688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smtClean="0">
                <a:solidFill>
                  <a:srgbClr val="00B050"/>
                </a:solidFill>
              </a:rPr>
              <a:t>Внешняя политика СССР в 1985-1991 гг.</a:t>
            </a:r>
            <a:endParaRPr lang="ru-RU" sz="2800">
              <a:solidFill>
                <a:srgbClr val="00B05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188" y="836613"/>
          <a:ext cx="2736850" cy="51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Новое политическое м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ы</a:t>
                      </a:r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шение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787900" y="908050"/>
          <a:ext cx="3335338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603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Советско-американские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договоры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692275" y="1844675"/>
          <a:ext cx="2879725" cy="64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</a:tblGrid>
              <a:tr h="648072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§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 ликвидации ракет средней и меньшей дальности (1987)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932363" y="1773238"/>
          <a:ext cx="3335337" cy="731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6032"/>
              </a:tblGrid>
              <a:tr h="591840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§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 сокращении и ограничении стратегических наступательных вооружений (1991)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31" name="Стрелка вправо 30"/>
          <p:cNvSpPr/>
          <p:nvPr/>
        </p:nvSpPr>
        <p:spPr>
          <a:xfrm>
            <a:off x="3348038" y="1052513"/>
            <a:ext cx="1368425" cy="1444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3492500" y="1341438"/>
            <a:ext cx="1800225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5795963" y="1341438"/>
            <a:ext cx="936625" cy="358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Таблица 41"/>
          <p:cNvGraphicFramePr>
            <a:graphicFrameLocks noGrp="1"/>
          </p:cNvGraphicFramePr>
          <p:nvPr/>
        </p:nvGraphicFramePr>
        <p:xfrm>
          <a:off x="1187450" y="2924175"/>
          <a:ext cx="2111375" cy="731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896"/>
              </a:tblGrid>
              <a:tr h="370840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§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Улучшение отношений с Западными странами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/>
        </p:nvGraphicFramePr>
        <p:xfrm>
          <a:off x="3851275" y="3068638"/>
          <a:ext cx="3600450" cy="51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</a:tblGrid>
              <a:tr h="370840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§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Договор об обычных вооруженных силах в Европе (1990)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cxnSp>
        <p:nvCxnSpPr>
          <p:cNvPr id="45" name="Прямая со стрелкой 44"/>
          <p:cNvCxnSpPr/>
          <p:nvPr/>
        </p:nvCxnSpPr>
        <p:spPr>
          <a:xfrm>
            <a:off x="3203575" y="2565400"/>
            <a:ext cx="165576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5435600" y="2565400"/>
            <a:ext cx="1584325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Таблица 47"/>
          <p:cNvGraphicFramePr>
            <a:graphicFrameLocks noGrp="1"/>
          </p:cNvGraphicFramePr>
          <p:nvPr/>
        </p:nvGraphicFramePr>
        <p:xfrm>
          <a:off x="4787900" y="3860800"/>
          <a:ext cx="2303463" cy="51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</a:tblGrid>
              <a:tr h="504056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Ликвидация гонки вооружений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cxnSp>
        <p:nvCxnSpPr>
          <p:cNvPr id="50" name="Прямая со стрелкой 49"/>
          <p:cNvCxnSpPr/>
          <p:nvPr/>
        </p:nvCxnSpPr>
        <p:spPr>
          <a:xfrm>
            <a:off x="1331913" y="1412875"/>
            <a:ext cx="0" cy="1439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Выгнутая вправо стрелка 57"/>
          <p:cNvSpPr/>
          <p:nvPr/>
        </p:nvSpPr>
        <p:spPr>
          <a:xfrm>
            <a:off x="7164388" y="1125538"/>
            <a:ext cx="1728787" cy="3455987"/>
          </a:xfrm>
          <a:prstGeom prst="curvedLeftArrow">
            <a:avLst>
              <a:gd name="adj1" fmla="val 1853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/>
        </p:nvGraphicFramePr>
        <p:xfrm>
          <a:off x="539750" y="3933825"/>
          <a:ext cx="3263900" cy="51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402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Отказ от вмешательства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во внутренние дела братских стран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cxnSp>
        <p:nvCxnSpPr>
          <p:cNvPr id="61" name="Прямая со стрелкой 60"/>
          <p:cNvCxnSpPr/>
          <p:nvPr/>
        </p:nvCxnSpPr>
        <p:spPr>
          <a:xfrm>
            <a:off x="900113" y="1412875"/>
            <a:ext cx="0" cy="2447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2916238" y="4508500"/>
            <a:ext cx="0" cy="1728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2916238" y="4797425"/>
            <a:ext cx="1439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" name="Таблица 67"/>
          <p:cNvGraphicFramePr>
            <a:graphicFrameLocks noGrp="1"/>
          </p:cNvGraphicFramePr>
          <p:nvPr/>
        </p:nvGraphicFramePr>
        <p:xfrm>
          <a:off x="4500563" y="4652963"/>
          <a:ext cx="3600450" cy="360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</a:tblGrid>
              <a:tr h="3600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Объединение Германии (1989-1990)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cxnSp>
        <p:nvCxnSpPr>
          <p:cNvPr id="70" name="Прямая соединительная линия 69"/>
          <p:cNvCxnSpPr/>
          <p:nvPr/>
        </p:nvCxnSpPr>
        <p:spPr>
          <a:xfrm>
            <a:off x="2916238" y="5300663"/>
            <a:ext cx="1439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Таблица 70"/>
          <p:cNvGraphicFramePr>
            <a:graphicFrameLocks noGrp="1"/>
          </p:cNvGraphicFramePr>
          <p:nvPr/>
        </p:nvGraphicFramePr>
        <p:xfrm>
          <a:off x="4500563" y="5157788"/>
          <a:ext cx="4176712" cy="51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</a:tblGrid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Падение просоветских режимов в странах Восточной Европы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cxnSp>
        <p:nvCxnSpPr>
          <p:cNvPr id="73" name="Прямая соединительная линия 72"/>
          <p:cNvCxnSpPr/>
          <p:nvPr/>
        </p:nvCxnSpPr>
        <p:spPr>
          <a:xfrm>
            <a:off x="2916238" y="5949950"/>
            <a:ext cx="1439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4500563" y="5805488"/>
          <a:ext cx="3408362" cy="360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8040"/>
              </a:tblGrid>
              <a:tr h="3600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Ликвидация СЭВ и ОВД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95" name="Таблица 94"/>
          <p:cNvGraphicFramePr>
            <a:graphicFrameLocks noGrp="1"/>
          </p:cNvGraphicFramePr>
          <p:nvPr/>
        </p:nvGraphicFramePr>
        <p:xfrm>
          <a:off x="611188" y="6340475"/>
          <a:ext cx="4127500" cy="51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8120"/>
              </a:tblGrid>
              <a:tr h="370840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Вывод советских войск из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Афганистана (май 1988 г.-февраь 1989 г.)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63574" name="Picture 87" descr="Между нами пропасть: Религиозные корни противостояния России и Запад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41438"/>
            <a:ext cx="16192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2" name="Rectangle 8"/>
          <p:cNvSpPr>
            <a:spLocks noGrp="1"/>
          </p:cNvSpPr>
          <p:nvPr>
            <p:ph type="title"/>
          </p:nvPr>
        </p:nvSpPr>
        <p:spPr bwMode="auto">
          <a:xfrm>
            <a:off x="611188" y="152400"/>
            <a:ext cx="8075612" cy="53975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БЕЛОВЕЖСКИЕ СОГЛАШЕНИЯ</a:t>
            </a: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8 декабря 1991 г. </a:t>
            </a:r>
          </a:p>
        </p:txBody>
      </p:sp>
      <p:pic>
        <p:nvPicPr>
          <p:cNvPr id="64514" name="Picture 11" descr="img6"/>
          <p:cNvPicPr>
            <a:picLocks noChangeAspect="1" noChangeArrowheads="1"/>
          </p:cNvPicPr>
          <p:nvPr/>
        </p:nvPicPr>
        <p:blipFill>
          <a:blip r:embed="rId2"/>
          <a:srcRect l="1453" t="22189"/>
          <a:stretch>
            <a:fillRect/>
          </a:stretch>
        </p:blipFill>
        <p:spPr bwMode="auto">
          <a:xfrm>
            <a:off x="2700338" y="1844675"/>
            <a:ext cx="3887787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765175"/>
            <a:ext cx="4427538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Прекращение существования СССР </a:t>
            </a:r>
          </a:p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 «субъекта международного права </a:t>
            </a:r>
          </a:p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геополитической реальности»</a:t>
            </a: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4606925" y="765175"/>
            <a:ext cx="4537075" cy="1081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Подписали соглашение о создании </a:t>
            </a:r>
          </a:p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Содружества независимых государств</a:t>
            </a:r>
          </a:p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(СНГ)</a:t>
            </a: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323850" y="4508500"/>
            <a:ext cx="8569325" cy="865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21декабря 1991 г. к СНГ присоединились</a:t>
            </a:r>
          </a:p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лидеры 8 бывших советских республик: Армении, Казахстана,</a:t>
            </a:r>
          </a:p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Молдавии, Таджикистана, Туркмении, Узбекистана, Киргизии</a:t>
            </a: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Беловежские соглашения были подписаны в тайне от советского народа,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который поставили перед фактом разрушения страны, и противоречили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итогам референдума 17 марта 1991 г., </a:t>
            </a:r>
          </a:p>
          <a:p>
            <a:pPr algn="ctr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которых более 70% советских граждан высказались за единство СССР</a:t>
            </a:r>
          </a:p>
        </p:txBody>
      </p:sp>
      <p:sp>
        <p:nvSpPr>
          <p:cNvPr id="67600" name="Oval 16"/>
          <p:cNvSpPr>
            <a:spLocks noChangeArrowheads="1"/>
          </p:cNvSpPr>
          <p:nvPr/>
        </p:nvSpPr>
        <p:spPr bwMode="auto">
          <a:xfrm>
            <a:off x="611188" y="2492375"/>
            <a:ext cx="1944687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Президент </a:t>
            </a:r>
          </a:p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Украины </a:t>
            </a:r>
          </a:p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Л. Кравчук</a:t>
            </a:r>
          </a:p>
        </p:txBody>
      </p:sp>
      <p:sp>
        <p:nvSpPr>
          <p:cNvPr id="67601" name="Oval 17"/>
          <p:cNvSpPr>
            <a:spLocks noChangeArrowheads="1"/>
          </p:cNvSpPr>
          <p:nvPr/>
        </p:nvSpPr>
        <p:spPr bwMode="auto">
          <a:xfrm>
            <a:off x="6948488" y="2420938"/>
            <a:ext cx="1800225" cy="12969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b="1">
              <a:solidFill>
                <a:srgbClr val="E61A0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Президент </a:t>
            </a:r>
          </a:p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РСФСР </a:t>
            </a:r>
          </a:p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Б. Ельцин</a:t>
            </a:r>
          </a:p>
          <a:p>
            <a:pPr algn="ctr">
              <a:defRPr/>
            </a:pPr>
            <a:endParaRPr lang="ru-RU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602" name="Oval 18"/>
          <p:cNvSpPr>
            <a:spLocks noChangeArrowheads="1"/>
          </p:cNvSpPr>
          <p:nvPr/>
        </p:nvSpPr>
        <p:spPr bwMode="auto">
          <a:xfrm>
            <a:off x="250825" y="4005263"/>
            <a:ext cx="85693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Председатель Верховного Совета Республики Беларусь С. Шушкевич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333375"/>
            <a:ext cx="9144000" cy="75565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3200" b="1" smtClean="0">
                <a:ln>
                  <a:noFill/>
                </a:ln>
                <a:effectLst/>
                <a:latin typeface="Arial" charset="0"/>
              </a:rPr>
              <a:t/>
            </a:r>
            <a:br>
              <a:rPr lang="ru-RU" sz="3200" b="1" smtClean="0">
                <a:ln>
                  <a:noFill/>
                </a:ln>
                <a:effectLst/>
                <a:latin typeface="Arial" charset="0"/>
              </a:rPr>
            </a:br>
            <a:endParaRPr lang="ru-RU" sz="3200" b="1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4294967295"/>
          </p:nvPr>
        </p:nvSpPr>
        <p:spPr>
          <a:xfrm>
            <a:off x="0" y="908050"/>
            <a:ext cx="6732588" cy="34575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500" smtClean="0"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 2" pitchFamily="18" charset="2"/>
              <a:buNone/>
            </a:pPr>
            <a:r>
              <a:rPr lang="ru-RU" sz="1500" smtClean="0">
                <a:latin typeface="Arial" charset="0"/>
              </a:rPr>
              <a:t> </a:t>
            </a:r>
            <a:r>
              <a:rPr lang="ru-RU" sz="1500" b="1" smtClean="0">
                <a:solidFill>
                  <a:srgbClr val="F9F9F9"/>
                </a:solidFill>
                <a:latin typeface="Arial" charset="0"/>
              </a:rPr>
              <a:t>ИСТОЧНИКИ ВОССТАНОВЛЕНИЯ ЭКОНОМИКИ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endParaRPr lang="ru-RU" sz="500" b="1" smtClean="0">
              <a:solidFill>
                <a:srgbClr val="F9F9F9"/>
              </a:solidFill>
              <a:latin typeface="Arial" charset="0"/>
            </a:endParaRPr>
          </a:p>
          <a:p>
            <a:pPr algn="just">
              <a:lnSpc>
                <a:spcPct val="80000"/>
              </a:lnSpc>
            </a:pPr>
            <a:r>
              <a:rPr lang="ru-RU" sz="1600" b="1" smtClean="0">
                <a:latin typeface="Arial" charset="0"/>
              </a:rPr>
              <a:t>трудовой героизм советского народа;</a:t>
            </a:r>
          </a:p>
          <a:p>
            <a:pPr algn="just">
              <a:lnSpc>
                <a:spcPct val="80000"/>
              </a:lnSpc>
            </a:pPr>
            <a:r>
              <a:rPr lang="ru-RU" sz="1600" b="1" smtClean="0">
                <a:latin typeface="Arial" charset="0"/>
              </a:rPr>
              <a:t>организация соцсоревнования, в котором принимало участие 90 % трудящихся;</a:t>
            </a:r>
          </a:p>
          <a:p>
            <a:pPr algn="just">
              <a:lnSpc>
                <a:spcPct val="80000"/>
              </a:lnSpc>
            </a:pPr>
            <a:r>
              <a:rPr lang="ru-RU" sz="1600" b="1" smtClean="0">
                <a:latin typeface="Arial" charset="0"/>
              </a:rPr>
              <a:t>централизация экономики;</a:t>
            </a:r>
          </a:p>
          <a:p>
            <a:pPr algn="just">
              <a:lnSpc>
                <a:spcPct val="80000"/>
              </a:lnSpc>
            </a:pPr>
            <a:r>
              <a:rPr lang="ru-RU" sz="1600" b="1" smtClean="0">
                <a:latin typeface="Arial" charset="0"/>
              </a:rPr>
              <a:t>перераспределение средств из сельского хозяйства в промышленность;</a:t>
            </a:r>
          </a:p>
          <a:p>
            <a:pPr algn="just">
              <a:lnSpc>
                <a:spcPct val="80000"/>
              </a:lnSpc>
            </a:pPr>
            <a:r>
              <a:rPr lang="ru-RU" sz="1600" b="1" smtClean="0">
                <a:latin typeface="Arial" charset="0"/>
              </a:rPr>
              <a:t>репарации Германии;</a:t>
            </a:r>
          </a:p>
          <a:p>
            <a:pPr algn="just">
              <a:lnSpc>
                <a:spcPct val="80000"/>
              </a:lnSpc>
            </a:pPr>
            <a:r>
              <a:rPr lang="ru-RU" sz="1600" b="1" smtClean="0">
                <a:latin typeface="Arial" charset="0"/>
              </a:rPr>
              <a:t>сокращение расходов на социальную сферу;</a:t>
            </a:r>
          </a:p>
          <a:p>
            <a:pPr algn="just">
              <a:lnSpc>
                <a:spcPct val="80000"/>
              </a:lnSpc>
            </a:pPr>
            <a:r>
              <a:rPr lang="ru-RU" sz="1600" b="1" smtClean="0">
                <a:latin typeface="Arial" charset="0"/>
              </a:rPr>
              <a:t>использование труда военнопленных;</a:t>
            </a:r>
          </a:p>
          <a:p>
            <a:pPr algn="just">
              <a:lnSpc>
                <a:spcPct val="80000"/>
              </a:lnSpc>
            </a:pPr>
            <a:r>
              <a:rPr lang="ru-RU" sz="1600" b="1" smtClean="0">
                <a:latin typeface="Arial" charset="0"/>
              </a:rPr>
              <a:t>денежная реформа 1947 г.</a:t>
            </a:r>
          </a:p>
        </p:txBody>
      </p:sp>
      <p:pic>
        <p:nvPicPr>
          <p:cNvPr id="18435" name="Picture 4" descr="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5763" y="765175"/>
            <a:ext cx="2408237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1338365776_1336998942_kino-uss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033838"/>
            <a:ext cx="3348037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250825" y="188913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ГЛАВНАЯ ЗАДАЧА ПОСЛЕВОЕННОГО ПЕРИОДА - ВОССТАНОВЛЕНИЕ ЭКОНОМИКИ</a:t>
            </a:r>
          </a:p>
        </p:txBody>
      </p:sp>
      <p:pic>
        <p:nvPicPr>
          <p:cNvPr id="18438" name="Picture 2" descr="F:\tmpqn_iqH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98950"/>
            <a:ext cx="341947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" descr="F:\62c9f38e2c69762128f2f55e44cd63ba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4292600"/>
            <a:ext cx="28511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 descr="C:\Users\Пользователь\Desktop\Виртуальная академия\История Королева\презент\ex_ussr_countries_m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8488"/>
            <a:ext cx="9144000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TextBox 3"/>
          <p:cNvSpPr txBox="1">
            <a:spLocks noChangeArrowheads="1"/>
          </p:cNvSpPr>
          <p:nvPr/>
        </p:nvSpPr>
        <p:spPr bwMode="auto">
          <a:xfrm>
            <a:off x="3203575" y="0"/>
            <a:ext cx="2520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Franklin Gothic Medium" pitchFamily="34" charset="0"/>
              </a:rPr>
              <a:t>Распад СССР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extBox 1"/>
          <p:cNvGrpSpPr>
            <a:grpSpLocks/>
          </p:cNvGrpSpPr>
          <p:nvPr/>
        </p:nvGrpSpPr>
        <p:grpSpPr bwMode="auto">
          <a:xfrm>
            <a:off x="1692275" y="0"/>
            <a:ext cx="5832475" cy="566738"/>
            <a:chOff x="1594" y="150"/>
            <a:chExt cx="2681" cy="357"/>
          </a:xfrm>
        </p:grpSpPr>
        <p:pic>
          <p:nvPicPr>
            <p:cNvPr id="66561" name="TextBox 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94" y="150"/>
              <a:ext cx="2522" cy="357"/>
            </a:xfrm>
            <a:prstGeom prst="rect">
              <a:avLst/>
            </a:prstGeom>
            <a:noFill/>
          </p:spPr>
        </p:pic>
        <p:sp>
          <p:nvSpPr>
            <p:cNvPr id="66562" name="Text Box 2"/>
            <p:cNvSpPr txBox="1">
              <a:spLocks noChangeArrowheads="1"/>
            </p:cNvSpPr>
            <p:nvPr/>
          </p:nvSpPr>
          <p:spPr bwMode="auto">
            <a:xfrm>
              <a:off x="1610" y="164"/>
              <a:ext cx="266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b="1">
                  <a:latin typeface="Franklin Gothic Medium" pitchFamily="34" charset="0"/>
                </a:rPr>
                <a:t>Причины распада СССР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620713"/>
            <a:ext cx="9144000" cy="5859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ru-RU" b="1">
                <a:latin typeface="Franklin Gothic Medium" pitchFamily="34" charset="0"/>
              </a:rPr>
              <a:t>Деградация властных элит, резкое старение высшего чиновничьего аппарата</a:t>
            </a:r>
            <a:r>
              <a:rPr lang="ru-RU" b="1"/>
              <a:t> и желание новых реформаторов осуществить передел общенародной (государственной) собственности.</a:t>
            </a:r>
          </a:p>
          <a:p>
            <a:pPr marL="342900" indent="-342900" algn="just">
              <a:buFontTx/>
              <a:buAutoNum type="arabicPeriod"/>
            </a:pPr>
            <a:r>
              <a:rPr lang="ru-RU" b="1">
                <a:latin typeface="Franklin Gothic Medium" pitchFamily="34" charset="0"/>
              </a:rPr>
              <a:t>Центробежные националистические тенденции</a:t>
            </a:r>
            <a:r>
              <a:rPr lang="ru-RU" b="1"/>
              <a:t>, </a:t>
            </a:r>
            <a:r>
              <a:rPr lang="ru-RU" b="1">
                <a:latin typeface="Franklin Gothic Medium" pitchFamily="34" charset="0"/>
              </a:rPr>
              <a:t>желание лидеров союзных республик избавиться от контроля центральных властей и использовать реформы для разрушения основ государства и общества</a:t>
            </a:r>
            <a:r>
              <a:rPr lang="ru-RU" b="1"/>
              <a:t>.</a:t>
            </a:r>
          </a:p>
          <a:p>
            <a:pPr marL="342900" indent="-342900" algn="just">
              <a:buFontTx/>
              <a:buAutoNum type="arabicPeriod"/>
            </a:pPr>
            <a:r>
              <a:rPr lang="ru-RU" b="1">
                <a:latin typeface="Franklin Gothic Medium" pitchFamily="34" charset="0"/>
              </a:rPr>
              <a:t>Глубокие внутренние кризисы и конфликты, в том числе</a:t>
            </a:r>
            <a:r>
              <a:rPr lang="ru-RU" b="1"/>
              <a:t>,</a:t>
            </a:r>
            <a:r>
              <a:rPr lang="ru-RU" b="1">
                <a:latin typeface="Franklin Gothic Medium" pitchFamily="34" charset="0"/>
              </a:rPr>
              <a:t> национальные (Нагорно-карабахский конфликт, Приднестровский конфликт, Грузино-южноосетинский конфликт, Грузино-абхазский конфликт)</a:t>
            </a:r>
            <a:r>
              <a:rPr lang="ru-RU" b="1"/>
              <a:t>.</a:t>
            </a:r>
          </a:p>
          <a:p>
            <a:pPr marL="342900" indent="-342900" algn="just">
              <a:buFontTx/>
              <a:buAutoNum type="arabicPeriod"/>
            </a:pPr>
            <a:r>
              <a:rPr lang="ru-RU" b="1">
                <a:latin typeface="Franklin Gothic Medium" pitchFamily="34" charset="0"/>
              </a:rPr>
              <a:t>Диспропорции экстенсивной экономики</a:t>
            </a:r>
            <a:r>
              <a:rPr lang="ru-RU" b="1"/>
              <a:t>.</a:t>
            </a:r>
          </a:p>
          <a:p>
            <a:pPr marL="342900" indent="-342900" algn="just">
              <a:buFontTx/>
              <a:buAutoNum type="arabicPeriod"/>
            </a:pPr>
            <a:r>
              <a:rPr lang="ru-RU" b="1"/>
              <a:t>Н</a:t>
            </a:r>
            <a:r>
              <a:rPr lang="ru-RU" b="1">
                <a:latin typeface="Franklin Gothic Medium" pitchFamily="34" charset="0"/>
              </a:rPr>
              <a:t>еравенство в </a:t>
            </a:r>
            <a:r>
              <a:rPr lang="ru-RU" b="1"/>
              <a:t>уровне </a:t>
            </a:r>
            <a:r>
              <a:rPr lang="ru-RU" b="1">
                <a:latin typeface="Franklin Gothic Medium" pitchFamily="34" charset="0"/>
              </a:rPr>
              <a:t>развити</a:t>
            </a:r>
            <a:r>
              <a:rPr lang="ru-RU" b="1"/>
              <a:t>я</a:t>
            </a:r>
            <a:r>
              <a:rPr lang="ru-RU" b="1">
                <a:latin typeface="Franklin Gothic Medium" pitchFamily="34" charset="0"/>
              </a:rPr>
              <a:t> республик СССР</a:t>
            </a:r>
            <a:r>
              <a:rPr lang="ru-RU" b="1"/>
              <a:t>.</a:t>
            </a:r>
          </a:p>
          <a:p>
            <a:pPr marL="342900" indent="-342900" algn="just">
              <a:buFontTx/>
              <a:buAutoNum type="arabicPeriod"/>
            </a:pPr>
            <a:r>
              <a:rPr lang="ru-RU" b="1"/>
              <a:t>Н</a:t>
            </a:r>
            <a:r>
              <a:rPr lang="ru-RU" b="1">
                <a:latin typeface="Franklin Gothic Medium" pitchFamily="34" charset="0"/>
              </a:rPr>
              <a:t>едовольство населения</a:t>
            </a:r>
            <a:r>
              <a:rPr lang="ru-RU" b="1"/>
              <a:t> проблемам в снабжении продуктами и предметами первой необходимости.</a:t>
            </a:r>
          </a:p>
          <a:p>
            <a:pPr marL="342900" indent="-342900" algn="just">
              <a:buFontTx/>
              <a:buAutoNum type="arabicPeriod"/>
            </a:pPr>
            <a:r>
              <a:rPr lang="ru-RU" b="1"/>
              <a:t>Р</a:t>
            </a:r>
            <a:r>
              <a:rPr lang="ru-RU" b="1">
                <a:latin typeface="Franklin Gothic Medium" pitchFamily="34" charset="0"/>
              </a:rPr>
              <a:t>ост теневой экономики</a:t>
            </a:r>
            <a:r>
              <a:rPr lang="ru-RU" b="1"/>
              <a:t>, </a:t>
            </a:r>
            <a:r>
              <a:rPr lang="ru-RU" b="1">
                <a:latin typeface="Franklin Gothic Medium" pitchFamily="34" charset="0"/>
              </a:rPr>
              <a:t>резкое признание наличия проблем </a:t>
            </a:r>
            <a:r>
              <a:rPr lang="ru-RU" b="1"/>
              <a:t>в</a:t>
            </a:r>
            <a:r>
              <a:rPr lang="ru-RU" b="1">
                <a:latin typeface="Franklin Gothic Medium" pitchFamily="34" charset="0"/>
              </a:rPr>
              <a:t> обществ</a:t>
            </a:r>
            <a:r>
              <a:rPr lang="ru-RU" b="1"/>
              <a:t>е</a:t>
            </a:r>
            <a:r>
              <a:rPr lang="ru-RU" b="1">
                <a:latin typeface="Franklin Gothic Medium" pitchFamily="34" charset="0"/>
              </a:rPr>
              <a:t> — проституция, наркомания, алкоголизм, криминализация общества и др.</a:t>
            </a:r>
            <a:endParaRPr lang="ru-RU" b="1"/>
          </a:p>
          <a:p>
            <a:pPr marL="342900" indent="-342900" algn="just">
              <a:buFontTx/>
              <a:buAutoNum type="arabicPeriod"/>
            </a:pPr>
            <a:r>
              <a:rPr lang="ru-RU" b="1">
                <a:latin typeface="Franklin Gothic Medium" pitchFamily="34" charset="0"/>
              </a:rPr>
              <a:t>Ряд техногенных катастроф (авиакатастрофы, чернобыльская авария, крушение «Адмирала Нахимова», взрывы газа и др.) и сокрытие информации о них;</a:t>
            </a:r>
          </a:p>
          <a:p>
            <a:pPr marL="342900" indent="-342900" algn="just">
              <a:buFontTx/>
              <a:buAutoNum type="arabicPeriod"/>
            </a:pPr>
            <a:r>
              <a:rPr lang="ru-RU" b="1">
                <a:latin typeface="Franklin Gothic Medium" pitchFamily="34" charset="0"/>
              </a:rPr>
              <a:t> Подрывная деятельность стран Запада во главе с США</a:t>
            </a:r>
            <a:r>
              <a:rPr lang="ru-RU" b="1"/>
              <a:t> как</a:t>
            </a:r>
            <a:r>
              <a:rPr lang="ru-RU" b="1">
                <a:latin typeface="Franklin Gothic Medium" pitchFamily="34" charset="0"/>
              </a:rPr>
              <a:t> часть «холодной войны», в том числе, посредством «агентов влияния» в руководств</a:t>
            </a:r>
            <a:r>
              <a:rPr lang="ru-RU" b="1"/>
              <a:t>е</a:t>
            </a:r>
            <a:r>
              <a:rPr lang="ru-RU" b="1">
                <a:latin typeface="Franklin Gothic Medium" pitchFamily="34" charset="0"/>
              </a:rPr>
              <a:t> СССР.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4643438" y="476250"/>
            <a:ext cx="3960812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Monotype Corsiva" pitchFamily="66" charset="0"/>
              </a:rPr>
              <a:t>«</a:t>
            </a:r>
            <a:r>
              <a:rPr lang="ru-RU" sz="2800" b="1" i="1">
                <a:latin typeface="Monotype Corsiva" pitchFamily="66" charset="0"/>
              </a:rPr>
              <a:t>Мы понимали, что Советский Союз</a:t>
            </a:r>
          </a:p>
          <a:p>
            <a:pPr algn="ctr"/>
            <a:r>
              <a:rPr lang="ru-RU" sz="2800" b="1" i="1">
                <a:latin typeface="Monotype Corsiva" pitchFamily="66" charset="0"/>
              </a:rPr>
              <a:t>ни экономическим давлением, </a:t>
            </a:r>
          </a:p>
          <a:p>
            <a:pPr algn="ctr"/>
            <a:r>
              <a:rPr lang="ru-RU" sz="2800" b="1" i="1">
                <a:latin typeface="Monotype Corsiva" pitchFamily="66" charset="0"/>
              </a:rPr>
              <a:t>ни гонкой вооружений, ни тем более</a:t>
            </a:r>
          </a:p>
          <a:p>
            <a:pPr algn="ctr"/>
            <a:r>
              <a:rPr lang="ru-RU" sz="2800" b="1" i="1">
                <a:latin typeface="Monotype Corsiva" pitchFamily="66" charset="0"/>
              </a:rPr>
              <a:t>силой не возьмёшь. Его можно было</a:t>
            </a:r>
          </a:p>
          <a:p>
            <a:pPr algn="ctr"/>
            <a:r>
              <a:rPr lang="ru-RU" sz="2800" b="1" i="1">
                <a:latin typeface="Monotype Corsiva" pitchFamily="66" charset="0"/>
              </a:rPr>
              <a:t>разрушить только изнутри».</a:t>
            </a:r>
          </a:p>
          <a:p>
            <a:pPr algn="ctr"/>
            <a:r>
              <a:rPr lang="ru-RU" sz="2800" b="1" i="1"/>
              <a:t>	</a:t>
            </a:r>
            <a:endParaRPr lang="ru-RU" sz="2800" b="1" i="1">
              <a:latin typeface="Monotype Corsiva" pitchFamily="66" charset="0"/>
            </a:endParaRPr>
          </a:p>
        </p:txBody>
      </p:sp>
      <p:pic>
        <p:nvPicPr>
          <p:cNvPr id="81923" name="Picture 2" descr="C:\Users\Пользователь\Desktop\Виртуальная академия\История Королева\презент\250px-Robert_Gates,_official_DoD_photo_portrait,_2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549275"/>
            <a:ext cx="4092575" cy="5124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95288" y="5734050"/>
            <a:ext cx="41052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 i="1"/>
              <a:t>Роберт Гейтс </a:t>
            </a:r>
          </a:p>
          <a:p>
            <a:pPr algn="ctr"/>
            <a:r>
              <a:rPr lang="ru-RU" b="1" i="1"/>
              <a:t>директор ЦРУ </a:t>
            </a:r>
          </a:p>
          <a:p>
            <a:pPr algn="ctr"/>
            <a:r>
              <a:rPr lang="ru-RU" b="1" i="1"/>
              <a:t>в 1991-1993 гг.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1"/>
          <p:cNvSpPr txBox="1">
            <a:spLocks noChangeArrowheads="1"/>
          </p:cNvSpPr>
          <p:nvPr/>
        </p:nvSpPr>
        <p:spPr bwMode="auto">
          <a:xfrm>
            <a:off x="539750" y="1628775"/>
            <a:ext cx="80645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Franklin Gothic Medium" pitchFamily="34" charset="0"/>
              </a:rPr>
              <a:t>Таким образом, распад многонациональной страны произошёл не по естественным причинам, а,</a:t>
            </a:r>
          </a:p>
          <a:p>
            <a:pPr algn="ctr"/>
            <a:r>
              <a:rPr lang="ru-RU" sz="3200">
                <a:latin typeface="Franklin Gothic Medium" pitchFamily="34" charset="0"/>
              </a:rPr>
              <a:t>главным образом, по воле политиков, преследующих свои цели, вопреки воле большинства народов, проживающих в те годы в СССР.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7522" y="502072"/>
            <a:ext cx="6080265" cy="52322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Franklin Gothic Medium" pitchFamily="34" charset="0"/>
                <a:cs typeface="+mn-cs"/>
              </a:rPr>
              <a:t>Ход событий после распада СССР</a:t>
            </a:r>
          </a:p>
        </p:txBody>
      </p:sp>
      <p:sp>
        <p:nvSpPr>
          <p:cNvPr id="71684" name="TextBox 3"/>
          <p:cNvSpPr txBox="1">
            <a:spLocks noChangeArrowheads="1"/>
          </p:cNvSpPr>
          <p:nvPr/>
        </p:nvSpPr>
        <p:spPr bwMode="auto">
          <a:xfrm>
            <a:off x="3492500" y="1125538"/>
            <a:ext cx="2159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Franklin Gothic Medium" pitchFamily="34" charset="0"/>
              </a:rPr>
              <a:t>Общий кризис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124075" y="1557338"/>
            <a:ext cx="1439863" cy="7921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Выноска со стрелкой вниз 8"/>
          <p:cNvSpPr/>
          <p:nvPr/>
        </p:nvSpPr>
        <p:spPr>
          <a:xfrm>
            <a:off x="6443663" y="2420938"/>
            <a:ext cx="1800225" cy="2087562"/>
          </a:xfrm>
          <a:prstGeom prst="downArrowCallou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687" name="TextBox 9"/>
          <p:cNvSpPr txBox="1">
            <a:spLocks noChangeArrowheads="1"/>
          </p:cNvSpPr>
          <p:nvPr/>
        </p:nvSpPr>
        <p:spPr bwMode="auto">
          <a:xfrm>
            <a:off x="1112838" y="2565400"/>
            <a:ext cx="17367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Franklin Gothic Medium" pitchFamily="34" charset="0"/>
              </a:rPr>
              <a:t>Хронический </a:t>
            </a:r>
          </a:p>
          <a:p>
            <a:pPr algn="ctr"/>
            <a:r>
              <a:rPr lang="ru-RU" b="1">
                <a:latin typeface="Franklin Gothic Medium" pitchFamily="34" charset="0"/>
              </a:rPr>
              <a:t>товарный </a:t>
            </a:r>
          </a:p>
          <a:p>
            <a:pPr algn="ctr"/>
            <a:r>
              <a:rPr lang="ru-RU" b="1">
                <a:latin typeface="Franklin Gothic Medium" pitchFamily="34" charset="0"/>
              </a:rPr>
              <a:t>дефицит</a:t>
            </a:r>
          </a:p>
        </p:txBody>
      </p:sp>
      <p:sp>
        <p:nvSpPr>
          <p:cNvPr id="71688" name="TextBox 10"/>
          <p:cNvSpPr txBox="1">
            <a:spLocks noChangeArrowheads="1"/>
          </p:cNvSpPr>
          <p:nvPr/>
        </p:nvSpPr>
        <p:spPr bwMode="auto">
          <a:xfrm>
            <a:off x="250825" y="4508500"/>
            <a:ext cx="3097213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Franklin Gothic Medium" pitchFamily="34" charset="0"/>
              </a:rPr>
              <a:t> </a:t>
            </a:r>
            <a:r>
              <a:rPr lang="ru-RU" sz="1600" b="1">
                <a:latin typeface="Franklin Gothic Medium" pitchFamily="34" charset="0"/>
              </a:rPr>
              <a:t>Из свободной продажи исчезают практически все основные товары, кроме хлеба. Практически во всех регионах страны вводится нормированное снабжение в форме талонов.</a:t>
            </a: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3779838" y="2420938"/>
            <a:ext cx="1800225" cy="2087562"/>
          </a:xfrm>
          <a:prstGeom prst="downArrowCallou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1116013" y="2420938"/>
            <a:ext cx="1800225" cy="2087562"/>
          </a:xfrm>
          <a:prstGeom prst="downArrowCallou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4643438" y="1628775"/>
            <a:ext cx="1587" cy="762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2" name="TextBox 29"/>
          <p:cNvSpPr txBox="1">
            <a:spLocks noChangeArrowheads="1"/>
          </p:cNvSpPr>
          <p:nvPr/>
        </p:nvSpPr>
        <p:spPr bwMode="auto">
          <a:xfrm>
            <a:off x="3708400" y="2781300"/>
            <a:ext cx="19431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>
                <a:latin typeface="Franklin Gothic Medium" pitchFamily="34" charset="0"/>
              </a:rPr>
              <a:t>Демографический</a:t>
            </a:r>
          </a:p>
          <a:p>
            <a:pPr algn="ctr"/>
            <a:r>
              <a:rPr lang="ru-RU" sz="1700" b="1">
                <a:latin typeface="Franklin Gothic Medium" pitchFamily="34" charset="0"/>
              </a:rPr>
              <a:t>кризис</a:t>
            </a:r>
          </a:p>
        </p:txBody>
      </p:sp>
      <p:sp>
        <p:nvSpPr>
          <p:cNvPr id="71693" name="TextBox 30"/>
          <p:cNvSpPr txBox="1">
            <a:spLocks noChangeArrowheads="1"/>
          </p:cNvSpPr>
          <p:nvPr/>
        </p:nvSpPr>
        <p:spPr bwMode="auto">
          <a:xfrm>
            <a:off x="3924300" y="4508500"/>
            <a:ext cx="1511300" cy="156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Franklin Gothic Medium" pitchFamily="34" charset="0"/>
              </a:rPr>
              <a:t>Впервые в СССР </a:t>
            </a:r>
          </a:p>
          <a:p>
            <a:pPr algn="ctr"/>
            <a:r>
              <a:rPr lang="ru-RU" sz="1600" b="1">
                <a:latin typeface="Franklin Gothic Medium" pitchFamily="34" charset="0"/>
              </a:rPr>
              <a:t>смертность превысила</a:t>
            </a:r>
          </a:p>
          <a:p>
            <a:pPr algn="ctr"/>
            <a:r>
              <a:rPr lang="ru-RU" sz="1600" b="1">
                <a:latin typeface="Franklin Gothic Medium" pitchFamily="34" charset="0"/>
              </a:rPr>
              <a:t>рождаемость</a:t>
            </a:r>
            <a:r>
              <a:rPr lang="ru-RU" sz="1600">
                <a:latin typeface="Franklin Gothic Medium" pitchFamily="34" charset="0"/>
              </a:rPr>
              <a:t>.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5580063" y="1557338"/>
            <a:ext cx="1584325" cy="7921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5" name="TextBox 43"/>
          <p:cNvSpPr txBox="1">
            <a:spLocks noChangeArrowheads="1"/>
          </p:cNvSpPr>
          <p:nvPr/>
        </p:nvSpPr>
        <p:spPr bwMode="auto">
          <a:xfrm>
            <a:off x="6084888" y="2565400"/>
            <a:ext cx="2663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Franklin Gothic Medium" pitchFamily="34" charset="0"/>
              </a:rPr>
              <a:t>Отказ</a:t>
            </a:r>
          </a:p>
          <a:p>
            <a:pPr algn="ctr"/>
            <a:r>
              <a:rPr lang="ru-RU" sz="1600" b="1">
                <a:latin typeface="Franklin Gothic Medium" pitchFamily="34" charset="0"/>
              </a:rPr>
              <a:t>от вмешательства</a:t>
            </a:r>
          </a:p>
          <a:p>
            <a:pPr algn="ctr"/>
            <a:r>
              <a:rPr lang="ru-RU" sz="1600" b="1">
                <a:latin typeface="Franklin Gothic Medium" pitchFamily="34" charset="0"/>
              </a:rPr>
              <a:t>во внутренние дела других стран</a:t>
            </a:r>
          </a:p>
        </p:txBody>
      </p:sp>
      <p:sp>
        <p:nvSpPr>
          <p:cNvPr id="71696" name="TextBox 44"/>
          <p:cNvSpPr txBox="1">
            <a:spLocks noChangeArrowheads="1"/>
          </p:cNvSpPr>
          <p:nvPr/>
        </p:nvSpPr>
        <p:spPr bwMode="auto">
          <a:xfrm>
            <a:off x="6372225" y="4508500"/>
            <a:ext cx="2376488" cy="132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Franklin Gothic Medium" pitchFamily="34" charset="0"/>
              </a:rPr>
              <a:t>Массовое падение просоветских коммунистических режимов в Восточной Европе.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extBox 1"/>
          <p:cNvGrpSpPr>
            <a:grpSpLocks/>
          </p:cNvGrpSpPr>
          <p:nvPr/>
        </p:nvGrpSpPr>
        <p:grpSpPr bwMode="auto">
          <a:xfrm>
            <a:off x="1116013" y="476250"/>
            <a:ext cx="6518275" cy="566738"/>
            <a:chOff x="1057" y="284"/>
            <a:chExt cx="3737" cy="357"/>
          </a:xfrm>
        </p:grpSpPr>
        <p:pic>
          <p:nvPicPr>
            <p:cNvPr id="72705" name="TextBox 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87" y="284"/>
              <a:ext cx="3475" cy="357"/>
            </a:xfrm>
            <a:prstGeom prst="rect">
              <a:avLst/>
            </a:prstGeom>
            <a:noFill/>
          </p:spPr>
        </p:pic>
        <p:sp>
          <p:nvSpPr>
            <p:cNvPr id="72706" name="Text Box 2"/>
            <p:cNvSpPr txBox="1">
              <a:spLocks noChangeArrowheads="1"/>
            </p:cNvSpPr>
            <p:nvPr/>
          </p:nvSpPr>
          <p:spPr bwMode="auto">
            <a:xfrm>
              <a:off x="1057" y="300"/>
              <a:ext cx="373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>
                  <a:latin typeface="Franklin Gothic Medium" pitchFamily="34" charset="0"/>
                </a:rPr>
                <a:t>Ход событий после распада СССР</a:t>
              </a:r>
            </a:p>
          </p:txBody>
        </p:sp>
      </p:grpSp>
      <p:sp>
        <p:nvSpPr>
          <p:cNvPr id="72708" name="TextBox 2"/>
          <p:cNvSpPr txBox="1">
            <a:spLocks noChangeArrowheads="1"/>
          </p:cNvSpPr>
          <p:nvPr/>
        </p:nvSpPr>
        <p:spPr bwMode="auto">
          <a:xfrm>
            <a:off x="2771775" y="1196975"/>
            <a:ext cx="3659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Franklin Gothic Medium" pitchFamily="34" charset="0"/>
              </a:rPr>
              <a:t>Межнациональные конфликты</a:t>
            </a:r>
          </a:p>
        </p:txBody>
      </p:sp>
      <p:sp>
        <p:nvSpPr>
          <p:cNvPr id="4" name="Овал 3"/>
          <p:cNvSpPr/>
          <p:nvPr/>
        </p:nvSpPr>
        <p:spPr>
          <a:xfrm>
            <a:off x="323850" y="1844675"/>
            <a:ext cx="2735263" cy="187166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710" name="TextBox 4"/>
          <p:cNvSpPr txBox="1">
            <a:spLocks noChangeArrowheads="1"/>
          </p:cNvSpPr>
          <p:nvPr/>
        </p:nvSpPr>
        <p:spPr bwMode="auto">
          <a:xfrm>
            <a:off x="827088" y="2420938"/>
            <a:ext cx="17668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Franklin Gothic Medium" pitchFamily="34" charset="0"/>
              </a:rPr>
              <a:t>Казахстанский </a:t>
            </a:r>
          </a:p>
          <a:p>
            <a:pPr algn="ctr"/>
            <a:r>
              <a:rPr lang="ru-RU">
                <a:latin typeface="Franklin Gothic Medium" pitchFamily="34" charset="0"/>
              </a:rPr>
              <a:t>конфликт</a:t>
            </a:r>
          </a:p>
        </p:txBody>
      </p:sp>
      <p:sp>
        <p:nvSpPr>
          <p:cNvPr id="6" name="Овал 5"/>
          <p:cNvSpPr/>
          <p:nvPr/>
        </p:nvSpPr>
        <p:spPr>
          <a:xfrm>
            <a:off x="2051050" y="2636838"/>
            <a:ext cx="2736850" cy="18716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Medium" pitchFamily="34" charset="0"/>
              </a:rPr>
              <a:t>Карабахский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Medium" pitchFamily="34" charset="0"/>
              </a:rPr>
              <a:t>конфликт</a:t>
            </a:r>
          </a:p>
        </p:txBody>
      </p:sp>
      <p:sp>
        <p:nvSpPr>
          <p:cNvPr id="7" name="Овал 6"/>
          <p:cNvSpPr/>
          <p:nvPr/>
        </p:nvSpPr>
        <p:spPr>
          <a:xfrm>
            <a:off x="4067175" y="1773238"/>
            <a:ext cx="2736850" cy="18716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Medium" pitchFamily="34" charset="0"/>
              </a:rPr>
              <a:t>Грузино-абхазский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Medium" pitchFamily="34" charset="0"/>
              </a:rPr>
              <a:t>конфликт</a:t>
            </a:r>
          </a:p>
        </p:txBody>
      </p:sp>
      <p:sp>
        <p:nvSpPr>
          <p:cNvPr id="8" name="Овал 7"/>
          <p:cNvSpPr/>
          <p:nvPr/>
        </p:nvSpPr>
        <p:spPr>
          <a:xfrm>
            <a:off x="5940425" y="2636838"/>
            <a:ext cx="2735263" cy="18716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Medium" pitchFamily="34" charset="0"/>
              </a:rPr>
              <a:t>Грузино-южноосетинский конфликт</a:t>
            </a:r>
          </a:p>
        </p:txBody>
      </p:sp>
      <p:sp>
        <p:nvSpPr>
          <p:cNvPr id="9" name="Овал 8"/>
          <p:cNvSpPr/>
          <p:nvPr/>
        </p:nvSpPr>
        <p:spPr>
          <a:xfrm>
            <a:off x="323850" y="3860800"/>
            <a:ext cx="2735263" cy="187166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Medium" pitchFamily="34" charset="0"/>
              </a:rPr>
              <a:t>Осетино-ингушский конфликт</a:t>
            </a:r>
          </a:p>
        </p:txBody>
      </p:sp>
      <p:sp>
        <p:nvSpPr>
          <p:cNvPr id="10" name="Овал 9"/>
          <p:cNvSpPr/>
          <p:nvPr/>
        </p:nvSpPr>
        <p:spPr>
          <a:xfrm>
            <a:off x="2124075" y="4797425"/>
            <a:ext cx="2735263" cy="187166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Medium" pitchFamily="34" charset="0"/>
              </a:rPr>
              <a:t>Гражданская война в Таджикистане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4067175" y="3789363"/>
            <a:ext cx="2736850" cy="18716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Medium" pitchFamily="34" charset="0"/>
              </a:rPr>
              <a:t>Первая чеченская война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6011863" y="4797425"/>
            <a:ext cx="2736850" cy="187166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Medium" pitchFamily="34" charset="0"/>
              </a:rPr>
              <a:t>Конфликт в Приднестровье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 descr="C:\Users\Пользователь\Desktop\Виртуальная академия\История Королева\презент\74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4756150"/>
            <a:ext cx="363537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TextBox 1"/>
          <p:cNvGrpSpPr>
            <a:grpSpLocks/>
          </p:cNvGrpSpPr>
          <p:nvPr/>
        </p:nvGrpSpPr>
        <p:grpSpPr bwMode="auto">
          <a:xfrm>
            <a:off x="1403350" y="476250"/>
            <a:ext cx="6985000" cy="568325"/>
            <a:chOff x="1187" y="284"/>
            <a:chExt cx="3475" cy="357"/>
          </a:xfrm>
        </p:grpSpPr>
        <p:pic>
          <p:nvPicPr>
            <p:cNvPr id="73730" name="TextBox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7" y="284"/>
              <a:ext cx="3475" cy="357"/>
            </a:xfrm>
            <a:prstGeom prst="rect">
              <a:avLst/>
            </a:prstGeom>
            <a:noFill/>
          </p:spPr>
        </p:pic>
        <p:sp>
          <p:nvSpPr>
            <p:cNvPr id="73731" name="Text Box 3"/>
            <p:cNvSpPr txBox="1">
              <a:spLocks noChangeArrowheads="1"/>
            </p:cNvSpPr>
            <p:nvPr/>
          </p:nvSpPr>
          <p:spPr bwMode="auto">
            <a:xfrm>
              <a:off x="1202" y="300"/>
              <a:ext cx="344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b="1">
                  <a:latin typeface="Franklin Gothic Medium" pitchFamily="34" charset="0"/>
                </a:rPr>
                <a:t>Ход событий после распада СССР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76600" y="1052513"/>
            <a:ext cx="2913063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90000"/>
                  </a:schemeClr>
                </a:solidFill>
                <a:latin typeface="Franklin Gothic Medium" pitchFamily="34" charset="0"/>
                <a:cs typeface="+mn-cs"/>
              </a:rPr>
              <a:t>«Парад суверенитетов»</a:t>
            </a:r>
          </a:p>
        </p:txBody>
      </p:sp>
      <p:pic>
        <p:nvPicPr>
          <p:cNvPr id="73734" name="Picture 2" descr="C:\Users\Пользователь\Desktop\Виртуальная академия\История Королева\презент\1-16-e14965748667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28775"/>
            <a:ext cx="39560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3" descr="C:\Users\Пользователь\Desktop\Виртуальная академия\История Королева\презент\14___________1989_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3925888"/>
            <a:ext cx="4392612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4" descr="C:\Users\Пользователь\Desktop\Виртуальная академия\История Королева\презент\14A915D8-D8F7-476B-83AC-183821649014_w1200_r1_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2276475"/>
            <a:ext cx="4352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6" descr="C:\Users\Пользователь\Desktop\Виртуальная академия\История Королева\презент\1899392_origina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72175" y="1412875"/>
            <a:ext cx="317182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7" descr="C:\Users\Пользователь\Desktop\Виртуальная академия\История Королева\презент\ABB90EB7-52A2-417D-A86C-BBBA33F9ECAE_cx3_cy14_cw97_w1023_r1_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508500"/>
            <a:ext cx="3459163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extBox 1"/>
          <p:cNvGrpSpPr>
            <a:grpSpLocks/>
          </p:cNvGrpSpPr>
          <p:nvPr/>
        </p:nvGrpSpPr>
        <p:grpSpPr bwMode="auto">
          <a:xfrm>
            <a:off x="1116013" y="333375"/>
            <a:ext cx="5845175" cy="915988"/>
            <a:chOff x="1229" y="215"/>
            <a:chExt cx="3156" cy="572"/>
          </a:xfrm>
        </p:grpSpPr>
        <p:pic>
          <p:nvPicPr>
            <p:cNvPr id="82947" name="TextBox 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29" y="215"/>
              <a:ext cx="3156" cy="572"/>
            </a:xfrm>
            <a:prstGeom prst="rect">
              <a:avLst/>
            </a:prstGeom>
            <a:noFill/>
          </p:spPr>
        </p:pic>
        <p:sp>
          <p:nvSpPr>
            <p:cNvPr id="82948" name="Text Box 4"/>
            <p:cNvSpPr txBox="1">
              <a:spLocks noChangeArrowheads="1"/>
            </p:cNvSpPr>
            <p:nvPr/>
          </p:nvSpPr>
          <p:spPr bwMode="auto">
            <a:xfrm>
              <a:off x="1519" y="255"/>
              <a:ext cx="2827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>
                  <a:latin typeface="Franklin Gothic Medium" pitchFamily="34" charset="0"/>
                </a:rPr>
                <a:t>Последствия распада СССР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771775" y="1052513"/>
            <a:ext cx="4175125" cy="457200"/>
          </a:xfrm>
          <a:prstGeom prst="rect">
            <a:avLst/>
          </a:prstGeom>
          <a:noFill/>
          <a:ln w="38100">
            <a:noFill/>
          </a:ln>
        </p:spPr>
        <p:txBody>
          <a:bodyPr wrap="none">
            <a:spAutoFit/>
          </a:bodyPr>
          <a:lstStyle/>
          <a:p>
            <a:pPr algn="just"/>
            <a:r>
              <a:rPr lang="ru-RU" sz="2400" b="1" u="sng">
                <a:solidFill>
                  <a:srgbClr val="D9D9D9"/>
                </a:solidFill>
                <a:latin typeface="Franklin Gothic Medium" pitchFamily="34" charset="0"/>
              </a:rPr>
              <a:t>Преобразования в России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188" y="1628775"/>
          <a:ext cx="7993062" cy="4894263"/>
        </p:xfrm>
        <a:graphic>
          <a:graphicData uri="http://schemas.openxmlformats.org/drawingml/2006/table">
            <a:tbl>
              <a:tblPr/>
              <a:tblGrid>
                <a:gridCol w="3997325"/>
                <a:gridCol w="3995737"/>
              </a:tblGrid>
              <a:tr h="1008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Arial" charset="0"/>
                        </a:rPr>
                        <a:t>В экономической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Arial" charset="0"/>
                        </a:rPr>
                        <a:t>В политической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3886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4643438" y="1628775"/>
            <a:ext cx="0" cy="489585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604250" y="1628775"/>
            <a:ext cx="0" cy="1008063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11188" y="1628775"/>
            <a:ext cx="0" cy="1008063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1476375" y="2781300"/>
            <a:ext cx="2484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Franklin Gothic Medium" pitchFamily="34" charset="0"/>
              </a:rPr>
              <a:t>Либерализация цен </a:t>
            </a:r>
          </a:p>
        </p:txBody>
      </p:sp>
      <p:sp>
        <p:nvSpPr>
          <p:cNvPr id="24" name="Двойная стрелка вверх/вниз 23"/>
          <p:cNvSpPr/>
          <p:nvPr/>
        </p:nvSpPr>
        <p:spPr>
          <a:xfrm>
            <a:off x="2411413" y="3141663"/>
            <a:ext cx="288925" cy="431800"/>
          </a:xfrm>
          <a:prstGeom prst="up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963" name="TextBox 24"/>
          <p:cNvSpPr txBox="1">
            <a:spLocks noChangeArrowheads="1"/>
          </p:cNvSpPr>
          <p:nvPr/>
        </p:nvSpPr>
        <p:spPr bwMode="auto">
          <a:xfrm>
            <a:off x="1258888" y="3573463"/>
            <a:ext cx="2876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Franklin Gothic Medium" pitchFamily="34" charset="0"/>
              </a:rPr>
              <a:t>Начало «шоковой терапии</a:t>
            </a:r>
            <a:r>
              <a:rPr lang="ru-RU" sz="1600">
                <a:latin typeface="Franklin Gothic Medium" pitchFamily="34" charset="0"/>
              </a:rPr>
              <a:t>»</a:t>
            </a:r>
          </a:p>
        </p:txBody>
      </p:sp>
      <p:sp>
        <p:nvSpPr>
          <p:cNvPr id="82964" name="TextBox 25"/>
          <p:cNvSpPr txBox="1">
            <a:spLocks noChangeArrowheads="1"/>
          </p:cNvSpPr>
          <p:nvPr/>
        </p:nvSpPr>
        <p:spPr bwMode="auto">
          <a:xfrm>
            <a:off x="4859338" y="2852738"/>
            <a:ext cx="35290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Franklin Gothic Medium" pitchFamily="34" charset="0"/>
              </a:rPr>
              <a:t>     </a:t>
            </a:r>
            <a:r>
              <a:rPr lang="ru-RU" sz="1600" b="1">
                <a:latin typeface="Franklin Gothic Medium" pitchFamily="34" charset="0"/>
              </a:rPr>
              <a:t>Запрет КПСС и КП РСФСР, ликвидация системы Советов народных депутатов</a:t>
            </a:r>
          </a:p>
        </p:txBody>
      </p:sp>
      <p:sp>
        <p:nvSpPr>
          <p:cNvPr id="82965" name="TextBox 26"/>
          <p:cNvSpPr txBox="1">
            <a:spLocks noChangeArrowheads="1"/>
          </p:cNvSpPr>
          <p:nvPr/>
        </p:nvSpPr>
        <p:spPr bwMode="auto">
          <a:xfrm>
            <a:off x="827088" y="4005263"/>
            <a:ext cx="352901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Franklin Gothic Medium" pitchFamily="34" charset="0"/>
              </a:rPr>
              <a:t>        </a:t>
            </a:r>
            <a:r>
              <a:rPr lang="ru-RU" sz="1600" b="1">
                <a:latin typeface="Franklin Gothic Medium" pitchFamily="34" charset="0"/>
              </a:rPr>
              <a:t>Разрыв большей части традиционных связей между хозяйственными субъектами в бывших республиках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39750" y="3933825"/>
            <a:ext cx="799306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11188" y="5084763"/>
            <a:ext cx="79930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68" name="TextBox 30"/>
          <p:cNvSpPr txBox="1">
            <a:spLocks noChangeArrowheads="1"/>
          </p:cNvSpPr>
          <p:nvPr/>
        </p:nvSpPr>
        <p:spPr bwMode="auto">
          <a:xfrm>
            <a:off x="827088" y="5229225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Franklin Gothic Medium" pitchFamily="34" charset="0"/>
              </a:rPr>
              <a:t>       </a:t>
            </a:r>
            <a:r>
              <a:rPr lang="ru-RU" sz="1600" b="1">
                <a:latin typeface="Franklin Gothic Medium" pitchFamily="34" charset="0"/>
              </a:rPr>
              <a:t>На несколько лет стал затрудненным доступ на рынки сопредельных государств (часть</a:t>
            </a:r>
            <a:r>
              <a:rPr lang="ru-RU" sz="1600">
                <a:latin typeface="Franklin Gothic Medium" pitchFamily="34" charset="0"/>
              </a:rPr>
              <a:t> из них утрачена безвозвратно)</a:t>
            </a:r>
          </a:p>
        </p:txBody>
      </p:sp>
      <p:sp>
        <p:nvSpPr>
          <p:cNvPr id="82969" name="TextBox 31"/>
          <p:cNvSpPr txBox="1">
            <a:spLocks noChangeArrowheads="1"/>
          </p:cNvSpPr>
          <p:nvPr/>
        </p:nvSpPr>
        <p:spPr bwMode="auto">
          <a:xfrm>
            <a:off x="4859338" y="4005263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Franklin Gothic Medium" pitchFamily="34" charset="0"/>
              </a:rPr>
              <a:t>      </a:t>
            </a:r>
            <a:r>
              <a:rPr lang="ru-RU" sz="1600" b="1">
                <a:latin typeface="Franklin Gothic Medium" pitchFamily="34" charset="0"/>
              </a:rPr>
              <a:t>Резко уменьшился международный политический потенциал и влияние России на мировое сообщество</a:t>
            </a:r>
          </a:p>
        </p:txBody>
      </p:sp>
      <p:sp>
        <p:nvSpPr>
          <p:cNvPr id="82970" name="TextBox 32"/>
          <p:cNvSpPr txBox="1">
            <a:spLocks noChangeArrowheads="1"/>
          </p:cNvSpPr>
          <p:nvPr/>
        </p:nvSpPr>
        <p:spPr bwMode="auto">
          <a:xfrm>
            <a:off x="4859338" y="5229225"/>
            <a:ext cx="36004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Franklin Gothic Medium" pitchFamily="34" charset="0"/>
              </a:rPr>
              <a:t>    </a:t>
            </a:r>
            <a:r>
              <a:rPr lang="ru-RU" sz="1600" b="1">
                <a:latin typeface="Franklin Gothic Medium" pitchFamily="34" charset="0"/>
              </a:rPr>
              <a:t>Внешний мир изменил отношение к России:  благодаря резкому снижению военного потенциала, возможность враждебного окружения уменьшилась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extBox 1"/>
          <p:cNvGrpSpPr>
            <a:grpSpLocks/>
          </p:cNvGrpSpPr>
          <p:nvPr/>
        </p:nvGrpSpPr>
        <p:grpSpPr bwMode="auto">
          <a:xfrm>
            <a:off x="1258888" y="0"/>
            <a:ext cx="5702300" cy="989013"/>
            <a:chOff x="1229" y="215"/>
            <a:chExt cx="3156" cy="572"/>
          </a:xfrm>
        </p:grpSpPr>
        <p:pic>
          <p:nvPicPr>
            <p:cNvPr id="83971" name="TextBox 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29" y="215"/>
              <a:ext cx="3156" cy="572"/>
            </a:xfrm>
            <a:prstGeom prst="rect">
              <a:avLst/>
            </a:prstGeom>
            <a:noFill/>
          </p:spPr>
        </p:pic>
        <p:sp>
          <p:nvSpPr>
            <p:cNvPr id="83972" name="Text Box 4"/>
            <p:cNvSpPr txBox="1">
              <a:spLocks noChangeArrowheads="1"/>
            </p:cNvSpPr>
            <p:nvPr/>
          </p:nvSpPr>
          <p:spPr bwMode="auto">
            <a:xfrm>
              <a:off x="1519" y="255"/>
              <a:ext cx="2827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>
                  <a:latin typeface="Franklin Gothic Medium" pitchFamily="34" charset="0"/>
                </a:rPr>
                <a:t>Последствия распада СССР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771775" y="692150"/>
            <a:ext cx="3357563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400" b="1" u="sng">
                <a:solidFill>
                  <a:srgbClr val="999999"/>
                </a:solidFill>
                <a:latin typeface="Franklin Gothic Medium" pitchFamily="34" charset="0"/>
              </a:rPr>
              <a:t>В социальной сфере</a:t>
            </a:r>
          </a:p>
        </p:txBody>
      </p:sp>
      <p:sp>
        <p:nvSpPr>
          <p:cNvPr id="83974" name="TextBox 4"/>
          <p:cNvSpPr txBox="1">
            <a:spLocks noChangeArrowheads="1"/>
          </p:cNvSpPr>
          <p:nvPr/>
        </p:nvSpPr>
        <p:spPr bwMode="auto">
          <a:xfrm>
            <a:off x="395288" y="1268413"/>
            <a:ext cx="8424862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>
                <a:latin typeface="Franklin Gothic Medium" pitchFamily="34" charset="0"/>
              </a:rPr>
              <a:t> </a:t>
            </a:r>
            <a:r>
              <a:rPr lang="ru-RU" b="1">
                <a:latin typeface="Franklin Gothic Medium" pitchFamily="34" charset="0"/>
              </a:rPr>
              <a:t>Разорваны миллионы человеческих связей, у людей сформировался комплекс «разделенной нации»;</a:t>
            </a:r>
          </a:p>
          <a:p>
            <a:pPr algn="just">
              <a:buFont typeface="Arial" charset="0"/>
              <a:buChar char="•"/>
            </a:pPr>
            <a:r>
              <a:rPr lang="ru-RU" b="1">
                <a:latin typeface="Franklin Gothic Medium" pitchFamily="34" charset="0"/>
              </a:rPr>
              <a:t> Возникла проблема национальных меньшинств, проживающих вне своих национальных центров. В России заработала машина национализма и расовой дискриминации;</a:t>
            </a:r>
          </a:p>
          <a:p>
            <a:pPr algn="just">
              <a:buFont typeface="Arial" charset="0"/>
              <a:buChar char="•"/>
            </a:pPr>
            <a:r>
              <a:rPr lang="ru-RU" b="1">
                <a:latin typeface="Franklin Gothic Medium" pitchFamily="34" charset="0"/>
              </a:rPr>
              <a:t> Проблема новых границ</a:t>
            </a:r>
            <a:r>
              <a:rPr lang="ru-RU" b="1">
                <a:latin typeface="Century Gothic" pitchFamily="34" charset="0"/>
              </a:rPr>
              <a:t> </a:t>
            </a:r>
            <a:r>
              <a:rPr lang="ru-RU" b="1">
                <a:latin typeface="Franklin Gothic Medium" pitchFamily="34" charset="0"/>
              </a:rPr>
              <a:t>(проблема Калининграда, который оказался отрезан от большой России); </a:t>
            </a:r>
          </a:p>
          <a:p>
            <a:pPr algn="just">
              <a:buFont typeface="Arial" charset="0"/>
              <a:buChar char="•"/>
            </a:pPr>
            <a:r>
              <a:rPr lang="ru-RU" b="1">
                <a:latin typeface="Franklin Gothic Medium" pitchFamily="34" charset="0"/>
              </a:rPr>
              <a:t> Создания и развития новых независимых государств (</a:t>
            </a:r>
            <a:r>
              <a:rPr lang="ru-RU" b="1">
                <a:latin typeface="Century Gothic" pitchFamily="34" charset="0"/>
              </a:rPr>
              <a:t> </a:t>
            </a:r>
            <a:r>
              <a:rPr lang="ru-RU" b="1">
                <a:latin typeface="Franklin Gothic Medium" pitchFamily="34" charset="0"/>
              </a:rPr>
              <a:t>в Грузии это проблемы, связанные с попытками отделения Абхазии, Аджарии, Южной Осетии);</a:t>
            </a:r>
          </a:p>
          <a:p>
            <a:pPr algn="just">
              <a:buFont typeface="Arial" charset="0"/>
              <a:buChar char="•"/>
            </a:pPr>
            <a:r>
              <a:rPr lang="ru-RU" b="1">
                <a:latin typeface="Franklin Gothic Medium" pitchFamily="34" charset="0"/>
              </a:rPr>
              <a:t> Значительное классовое расслоение жителей страны</a:t>
            </a:r>
            <a:r>
              <a:rPr lang="ru-RU" b="1">
                <a:latin typeface="Century Gothic" pitchFamily="34" charset="0"/>
              </a:rPr>
              <a:t> </a:t>
            </a:r>
            <a:r>
              <a:rPr lang="ru-RU" b="1">
                <a:latin typeface="Franklin Gothic Medium" pitchFamily="34" charset="0"/>
              </a:rPr>
              <a:t>(огромный разрыв между зажиточными слоями населения и теми, кто получает минимальную заработную плату);</a:t>
            </a:r>
          </a:p>
          <a:p>
            <a:pPr algn="just">
              <a:buFont typeface="Arial" charset="0"/>
              <a:buChar char="•"/>
            </a:pPr>
            <a:r>
              <a:rPr lang="ru-RU" b="1">
                <a:latin typeface="Franklin Gothic Medium" pitchFamily="34" charset="0"/>
              </a:rPr>
              <a:t> Увеличение уровня безработицы.</a:t>
            </a:r>
          </a:p>
        </p:txBody>
      </p:sp>
      <p:pic>
        <p:nvPicPr>
          <p:cNvPr id="83975" name="Picture 2" descr="C:\Users\Пользователь\Desktop\Виртуальная академия\История Королева\презент\b_0c3920ffc846fbcad5eb957f835a03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4388" y="4691063"/>
            <a:ext cx="3249612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3" descr="C:\Users\Пользователь\Desktop\Виртуальная академия\История Королева\презент\leningrad-pic905-895x505-521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18125"/>
            <a:ext cx="272732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4" descr="C:\Users\Пользователь\Desktop\Виртуальная академия\История Королева\презент\130730115101_original_raspad-sss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5300663"/>
            <a:ext cx="1992313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i?id=47774604d153771bca2e492d0f1b52c3-l&amp;n=13"/>
          <p:cNvPicPr>
            <a:picLocks noChangeAspect="1" noChangeArrowheads="1"/>
          </p:cNvPicPr>
          <p:nvPr/>
        </p:nvPicPr>
        <p:blipFill>
          <a:blip r:embed="rId2"/>
          <a:srcRect l="6186" t="10538" r="6186"/>
          <a:stretch>
            <a:fillRect/>
          </a:stretch>
        </p:blipFill>
        <p:spPr bwMode="auto">
          <a:xfrm>
            <a:off x="323850" y="981075"/>
            <a:ext cx="84963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23850" y="6165850"/>
            <a:ext cx="8496300" cy="692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solidFill>
                  <a:srgbClr val="E61A0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ПРЕЗИДЕНТСТВО В. В. ПУТИНА (1-й срок: 2012-2018 гг.; 2-й срок: с 2018 г.) </a:t>
            </a:r>
          </a:p>
        </p:txBody>
      </p:sp>
      <p:sp>
        <p:nvSpPr>
          <p:cNvPr id="62470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9144000" cy="86360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Становление российской государственности на рубеже  столетий 1991-2018 гг.</a:t>
            </a: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3924300" y="5949950"/>
            <a:ext cx="165576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0099"/>
                </a:solidFill>
              </a:rPr>
              <a:t>2008-2012 гг.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9144000" cy="719137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ОСОБЕННОСТИ ВОССТАНОВЛЕНИЯ ЭКОНОМИКИ СССР </a:t>
            </a:r>
            <a:b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</a:b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4-я ПЯТИЛЕТКА (1946 -1950 гг.) и 5-я ПЯТИЛЕТКА (1951 -1955 гг.)</a:t>
            </a:r>
          </a:p>
        </p:txBody>
      </p:sp>
      <p:sp>
        <p:nvSpPr>
          <p:cNvPr id="19458" name="Содержимое 1"/>
          <p:cNvSpPr>
            <a:spLocks noGrp="1"/>
          </p:cNvSpPr>
          <p:nvPr>
            <p:ph idx="4294967295"/>
          </p:nvPr>
        </p:nvSpPr>
        <p:spPr>
          <a:xfrm>
            <a:off x="179388" y="908050"/>
            <a:ext cx="8785225" cy="316865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1700" b="1" smtClean="0"/>
              <a:t>По оценкам западных специалистов СССР понадобится 50-100 лет на восстановление экономики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1700" b="1" smtClean="0">
                <a:latin typeface="Arial" charset="0"/>
              </a:rPr>
              <a:t>ВОССТАНОВЛЕНИЕ</a:t>
            </a:r>
            <a:r>
              <a:rPr lang="ru-RU" sz="1700" b="1" smtClean="0"/>
              <a:t> ПРОМЫШЛЕННОСТИ</a:t>
            </a:r>
            <a:r>
              <a:rPr lang="ru-RU" sz="1700" b="1" smtClean="0">
                <a:latin typeface="Arial" charset="0"/>
              </a:rPr>
              <a:t>:</a:t>
            </a:r>
          </a:p>
          <a:p>
            <a:pPr algn="just" eaLnBrk="1" hangingPunct="1"/>
            <a:r>
              <a:rPr lang="ru-RU" sz="1700" b="1" smtClean="0"/>
              <a:t>демилитаризация экономики, т.е. перевод на мирные рельсы</a:t>
            </a:r>
            <a:r>
              <a:rPr lang="ru-RU" sz="1700" b="1" smtClean="0">
                <a:latin typeface="Arial" charset="0"/>
              </a:rPr>
              <a:t>;</a:t>
            </a:r>
          </a:p>
          <a:p>
            <a:pPr algn="just" eaLnBrk="1" hangingPunct="1"/>
            <a:r>
              <a:rPr lang="ru-RU" sz="1700" b="1" smtClean="0"/>
              <a:t>восстановление за счет  репарационного оборудования из Германии;</a:t>
            </a:r>
          </a:p>
          <a:p>
            <a:pPr algn="just" eaLnBrk="1" hangingPunct="1"/>
            <a:r>
              <a:rPr lang="ru-RU" sz="1700" b="1" smtClean="0"/>
              <a:t>диспропорции в восстановлении промышленности (в первую очередь тяжелая и топливно-энергетическая база (группа А) при отставании легкой промышленности (группы Б)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ru-RU" sz="1700" b="1" smtClean="0"/>
              <a:t>	ИТОГ: к середине 1950-х гг. промышленное производство достигло довоенного уровня. </a:t>
            </a:r>
          </a:p>
          <a:p>
            <a:pPr algn="just" eaLnBrk="1" hangingPunct="1"/>
            <a:endParaRPr lang="ru-RU" sz="1700" b="1" smtClean="0"/>
          </a:p>
        </p:txBody>
      </p:sp>
      <p:pic>
        <p:nvPicPr>
          <p:cNvPr id="19459" name="Picture 7" descr="46050000106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0588" y="4005263"/>
            <a:ext cx="190341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9" descr="7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5263"/>
            <a:ext cx="37798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1" descr="orig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4048125"/>
            <a:ext cx="3508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719138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ОСОБЕННОСТИ ВОССТАНОВЛЕНИЯ СЕЛЬСКОГО ХОЗЯЙСТВА</a:t>
            </a:r>
            <a:r>
              <a:rPr lang="ru-RU" sz="20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19458" name="Содержимое 1"/>
          <p:cNvSpPr>
            <a:spLocks noGrp="1"/>
          </p:cNvSpPr>
          <p:nvPr>
            <p:ph idx="4294967295"/>
          </p:nvPr>
        </p:nvSpPr>
        <p:spPr>
          <a:xfrm>
            <a:off x="179388" y="765175"/>
            <a:ext cx="8964612" cy="3311525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1600" b="1" smtClean="0"/>
              <a:t>темпы восстановления сельского хозяйства отставали от промышленности, т.к. играло роль «донора» промышленности. За 1945-1953 гг. из сельского хозяйства «выкачено» 105 млрд. руб.;</a:t>
            </a:r>
          </a:p>
          <a:p>
            <a:pPr algn="just" eaLnBrk="1" hangingPunct="1">
              <a:defRPr/>
            </a:pPr>
            <a:r>
              <a:rPr lang="ru-RU" sz="1600" b="1" smtClean="0"/>
              <a:t>мизерная оплата труда крестьян материально не заинтересовывала в труде;</a:t>
            </a:r>
          </a:p>
          <a:p>
            <a:pPr algn="just" eaLnBrk="1" hangingPunct="1">
              <a:defRPr/>
            </a:pPr>
            <a:r>
              <a:rPr lang="ru-RU" sz="1600" b="1" smtClean="0"/>
              <a:t>высокие налоги на приусадебные хозяйства привели к сокращению огородов и садов;</a:t>
            </a:r>
          </a:p>
          <a:p>
            <a:pPr algn="just" eaLnBrk="1" hangingPunct="1">
              <a:defRPr/>
            </a:pPr>
            <a:r>
              <a:rPr lang="ru-RU" sz="1600" b="1" smtClean="0"/>
              <a:t>крестьяне не имели паспортов, что «прикрепляло» их  к  колхозам.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ВОССТАНОВЛЕНИ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Е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СОЦИАЛЬН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ОЙ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СФЕР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Ы:</a:t>
            </a:r>
          </a:p>
          <a:p>
            <a:pPr algn="just" eaLnBrk="1" hangingPunct="1">
              <a:defRPr/>
            </a:pPr>
            <a:r>
              <a:rPr lang="ru-RU" sz="1600" b="1" smtClean="0"/>
              <a:t>демобилизация (1948 г. из 11,2 военнослужащих -  8 млн. солдат и офицеров);</a:t>
            </a:r>
          </a:p>
          <a:p>
            <a:pPr algn="just" eaLnBrk="1" hangingPunct="1">
              <a:defRPr/>
            </a:pPr>
            <a:r>
              <a:rPr lang="ru-RU" sz="1600" b="1" smtClean="0"/>
              <a:t>восстановлено большинство из разрушенных 1700 городов и 28 тыс. сел;</a:t>
            </a:r>
          </a:p>
          <a:p>
            <a:pPr algn="just" eaLnBrk="1" hangingPunct="1">
              <a:defRPr/>
            </a:pPr>
            <a:r>
              <a:rPr lang="ru-RU" sz="1600" b="1" smtClean="0"/>
              <a:t>отмен</a:t>
            </a:r>
            <a:r>
              <a:rPr lang="ru-RU" sz="1600" b="1" smtClean="0">
                <a:latin typeface="Arial" charset="0"/>
              </a:rPr>
              <a:t>а</a:t>
            </a:r>
            <a:r>
              <a:rPr lang="ru-RU" sz="1600" b="1" smtClean="0"/>
              <a:t> карточной системы  (1947 г.), 8 раз снижались цены на продукты питания и промышленные товары.</a:t>
            </a:r>
          </a:p>
        </p:txBody>
      </p:sp>
      <p:pic>
        <p:nvPicPr>
          <p:cNvPr id="20483" name="Picture 4" descr="rm_19_388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52963"/>
            <a:ext cx="2011363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46050000106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4652963"/>
            <a:ext cx="1798638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4652963"/>
            <a:ext cx="302577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4" descr="F:\form.obr2_kite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638" y="4508500"/>
            <a:ext cx="226536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260350"/>
            <a:ext cx="8713788" cy="42481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ВОССТАНОВЛЕНИЕ ФИНАНСОВ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ОЙ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СФЕР</a:t>
            </a:r>
            <a:r>
              <a:rPr lang="ru-RU" sz="2000" b="1" smtClean="0"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Ы: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1600" b="1" smtClean="0"/>
              <a:t>регулярные госзаймы у населения (преимущественно принудительные);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1600" b="1" smtClean="0"/>
              <a:t>проведение денежной реформы 1947 г.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b="1" smtClean="0"/>
              <a:t>	ПРИЧИНЫ: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1600" b="1" smtClean="0"/>
              <a:t>необходимость стабилизировать финансовое положение в результате обесценивания рубля (большие военные расходы);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1600" b="1" smtClean="0"/>
              <a:t>накопление денег у спекулянтов;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1600" b="1" smtClean="0"/>
              <a:t>в период войны большие суммы денег  Германия вывезла за границу, что могло стать источником диверсии против СССР.</a:t>
            </a: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b="1" smtClean="0">
                <a:latin typeface="Arial" charset="0"/>
              </a:rPr>
              <a:t>			</a:t>
            </a:r>
            <a:r>
              <a:rPr lang="ru-RU" sz="1600" b="1" smtClean="0"/>
              <a:t>Обмен денег по месту работы по курсу: </a:t>
            </a: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b="1" smtClean="0"/>
              <a:t>			10 : 1 наличные рубли</a:t>
            </a:r>
            <a:r>
              <a:rPr lang="ru-RU" sz="1600" b="1" smtClean="0">
                <a:latin typeface="Arial" charset="0"/>
              </a:rPr>
              <a:t>;</a:t>
            </a: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b="1" smtClean="0"/>
              <a:t>			1 : 1 при обмене на сберкнижке (до 3 тыс. рублей)</a:t>
            </a:r>
            <a:r>
              <a:rPr lang="ru-RU" sz="1600" b="1" smtClean="0">
                <a:latin typeface="Arial" charset="0"/>
              </a:rPr>
              <a:t>;</a:t>
            </a: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b="1" smtClean="0"/>
              <a:t>			3 : 2 при обмене на сберкнижке (от 3 до 10 тыс. рублей)</a:t>
            </a:r>
            <a:r>
              <a:rPr lang="ru-RU" sz="1600" b="1" smtClean="0">
                <a:latin typeface="Arial" charset="0"/>
              </a:rPr>
              <a:t>;</a:t>
            </a: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b="1" smtClean="0"/>
              <a:t>			2 : 1 при обмене на сберкнижке (свыше 10 тыс. рублей).</a:t>
            </a:r>
            <a:r>
              <a:rPr lang="ru-RU" sz="1400" b="1" smtClean="0"/>
              <a:t>		</a:t>
            </a:r>
            <a:endParaRPr lang="ru-RU" sz="1400" b="1" i="1" smtClean="0"/>
          </a:p>
          <a:p>
            <a:pPr>
              <a:lnSpc>
                <a:spcPct val="80000"/>
              </a:lnSpc>
              <a:defRPr/>
            </a:pPr>
            <a:endParaRPr lang="ru-RU" sz="2100" smtClean="0"/>
          </a:p>
        </p:txBody>
      </p:sp>
      <p:pic>
        <p:nvPicPr>
          <p:cNvPr id="21506" name="Picture 5" descr="7a9957c402f7eb57ca5ebf2e08d6a2f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76700"/>
            <a:ext cx="4564063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 descr="tmpC6QPq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076700"/>
            <a:ext cx="4176713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468313" y="152400"/>
            <a:ext cx="8218487" cy="61277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800" b="1" smtClean="0">
                <a:ln>
                  <a:noFill/>
                </a:ln>
                <a:solidFill>
                  <a:srgbClr val="E61A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ПОЛИТИЧЕСКАЯ СИТУАЦИЯ В СССР</a:t>
            </a:r>
          </a:p>
        </p:txBody>
      </p:sp>
      <p:sp>
        <p:nvSpPr>
          <p:cNvPr id="22530" name="Rectangle 6"/>
          <p:cNvSpPr>
            <a:spLocks noGrp="1"/>
          </p:cNvSpPr>
          <p:nvPr>
            <p:ph type="body" idx="4294967295"/>
          </p:nvPr>
        </p:nvSpPr>
        <p:spPr>
          <a:xfrm>
            <a:off x="250825" y="765175"/>
            <a:ext cx="8893175" cy="6092825"/>
          </a:xfrm>
        </p:spPr>
        <p:txBody>
          <a:bodyPr/>
          <a:lstStyle/>
          <a:p>
            <a:pPr marL="495300" indent="-495300">
              <a:lnSpc>
                <a:spcPct val="90000"/>
              </a:lnSpc>
              <a:buFont typeface="Wingdings 2" pitchFamily="18" charset="2"/>
              <a:buNone/>
            </a:pPr>
            <a:r>
              <a:rPr lang="ru-RU" sz="2400" b="1" smtClean="0"/>
              <a:t>ОБЩАЯ  ТЕНДЕНЦИЯ – желание народа</a:t>
            </a:r>
            <a:r>
              <a:rPr lang="ru-RU" sz="2500" b="1" smtClean="0">
                <a:latin typeface="Arial" charset="0"/>
              </a:rPr>
              <a:t>,</a:t>
            </a:r>
            <a:r>
              <a:rPr lang="ru-RU" sz="2400" b="1" smtClean="0"/>
              <a:t> котор</a:t>
            </a:r>
            <a:r>
              <a:rPr lang="ru-RU" sz="2500" b="1" smtClean="0">
                <a:latin typeface="Arial" charset="0"/>
              </a:rPr>
              <a:t>ый</a:t>
            </a:r>
            <a:r>
              <a:rPr lang="ru-RU" sz="2400" b="1" smtClean="0"/>
              <a:t> одержал великую Победу</a:t>
            </a:r>
            <a:r>
              <a:rPr lang="ru-RU" sz="2500" b="1" smtClean="0">
                <a:latin typeface="Arial" charset="0"/>
              </a:rPr>
              <a:t>, </a:t>
            </a:r>
            <a:r>
              <a:rPr lang="ru-RU" sz="2400" b="1" smtClean="0"/>
              <a:t>ДЕМОКРАТИЗАЦИИ общества </a:t>
            </a:r>
            <a:r>
              <a:rPr lang="ru-RU" sz="2100" b="1" smtClean="0">
                <a:latin typeface="Arial" charset="0"/>
              </a:rPr>
              <a:t>:</a:t>
            </a:r>
          </a:p>
          <a:p>
            <a:pPr marL="495300" indent="-495300" eaLnBrk="1" hangingPunct="1">
              <a:lnSpc>
                <a:spcPct val="90000"/>
              </a:lnSpc>
              <a:buFont typeface="Wingdings" pitchFamily="2" charset="2"/>
              <a:buChar char=""/>
            </a:pPr>
            <a:r>
              <a:rPr lang="ru-RU" sz="2400" b="1" smtClean="0"/>
              <a:t>переименование партии ВКП(б) в КПСС;</a:t>
            </a:r>
          </a:p>
          <a:p>
            <a:pPr marL="495300" indent="-495300" eaLnBrk="1" hangingPunct="1">
              <a:lnSpc>
                <a:spcPct val="90000"/>
              </a:lnSpc>
              <a:buFont typeface="Wingdings" pitchFamily="2" charset="2"/>
              <a:buChar char=""/>
            </a:pPr>
            <a:r>
              <a:rPr lang="ru-RU" sz="2400" b="1" smtClean="0"/>
              <a:t>отмена смертной казни  (1947— 1950 гг.).</a:t>
            </a:r>
          </a:p>
          <a:p>
            <a:pPr marL="495300" indent="-495300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200" b="1" smtClean="0"/>
          </a:p>
          <a:p>
            <a:pPr marL="495300" indent="-495300" algn="ctr">
              <a:lnSpc>
                <a:spcPct val="90000"/>
              </a:lnSpc>
              <a:buFont typeface="Wingdings 2" pitchFamily="18" charset="2"/>
              <a:buNone/>
            </a:pPr>
            <a:r>
              <a:rPr lang="ru-RU" sz="2400" b="1" smtClean="0"/>
              <a:t>ПРИЧИНЫ УСИЛЕНИЯ РЕПРЕССИЙ:</a:t>
            </a:r>
          </a:p>
          <a:p>
            <a:pPr marL="495300" indent="-495300"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sz="2500" b="1" smtClean="0">
                <a:latin typeface="Arial" charset="0"/>
              </a:rPr>
              <a:t>1. </a:t>
            </a:r>
            <a:r>
              <a:rPr lang="ru-RU" sz="2400" b="1" smtClean="0"/>
              <a:t>Поиск «внутренних врагов» советской власти обеспечивал </a:t>
            </a:r>
            <a:r>
              <a:rPr lang="ru-RU" sz="2500" b="1" smtClean="0"/>
              <a:t>политическое и идеологическое единство общества.</a:t>
            </a:r>
          </a:p>
          <a:p>
            <a:pPr marL="495300" indent="-495300"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sz="2500" b="1" smtClean="0">
                <a:latin typeface="Arial" charset="0"/>
              </a:rPr>
              <a:t>2. </a:t>
            </a:r>
            <a:r>
              <a:rPr lang="ru-RU" sz="2500" b="1" smtClean="0"/>
              <a:t>Воспрепятствование демократизации общества</a:t>
            </a:r>
            <a:r>
              <a:rPr lang="ru-RU" sz="2500" b="1" smtClean="0">
                <a:latin typeface="Arial" charset="0"/>
              </a:rPr>
              <a:t>.</a:t>
            </a:r>
            <a:r>
              <a:rPr lang="ru-RU" sz="2500" b="1" smtClean="0"/>
              <a:t> </a:t>
            </a:r>
          </a:p>
          <a:p>
            <a:pPr marL="495300" indent="-495300"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sz="2500" b="1" smtClean="0">
                <a:latin typeface="Arial" charset="0"/>
              </a:rPr>
              <a:t>3. </a:t>
            </a:r>
            <a:r>
              <a:rPr lang="ru-RU" sz="2500" b="1" smtClean="0"/>
              <a:t>Унифицировать порядки на присоединенных землях (Западная Украина и Белоруссия, Закарпатье, Прибалтика);</a:t>
            </a:r>
          </a:p>
          <a:p>
            <a:pPr marL="495300" indent="-495300"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sz="2500" b="1" smtClean="0">
                <a:latin typeface="Arial" charset="0"/>
              </a:rPr>
              <a:t>4. У</a:t>
            </a:r>
            <a:r>
              <a:rPr lang="ru-RU" sz="2500" b="1" smtClean="0"/>
              <a:t>силение борьбы за власть соратников Сталина, что вело к уничтожению «конкурентов».</a:t>
            </a:r>
          </a:p>
          <a:p>
            <a:pPr marL="495300" indent="-495300" algn="just">
              <a:lnSpc>
                <a:spcPct val="90000"/>
              </a:lnSpc>
              <a:buFont typeface="Wingdings 2" pitchFamily="18" charset="2"/>
              <a:buNone/>
            </a:pPr>
            <a:endParaRPr lang="ru-RU" sz="2500" b="1" smtClean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AAAAAA"/>
    </a:accent3>
    <a:accent4>
      <a:srgbClr val="DADADA"/>
    </a:accent4>
    <a:accent5>
      <a:srgbClr val="EBEBEB"/>
    </a:accent5>
    <a:accent6>
      <a:srgbClr val="A1A1A1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3148</TotalTime>
  <Words>3108</Words>
  <Application>Microsoft Office PowerPoint</Application>
  <PresentationFormat>Экран (4:3)</PresentationFormat>
  <Paragraphs>531</Paragraphs>
  <Slides>59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59</vt:i4>
      </vt:variant>
    </vt:vector>
  </HeadingPairs>
  <TitlesOfParts>
    <vt:vector size="73" baseType="lpstr">
      <vt:lpstr>Arial</vt:lpstr>
      <vt:lpstr>Constantia</vt:lpstr>
      <vt:lpstr>Wingdings 2</vt:lpstr>
      <vt:lpstr>Calibri</vt:lpstr>
      <vt:lpstr>Tahoma</vt:lpstr>
      <vt:lpstr>Wingdings</vt:lpstr>
      <vt:lpstr>Arial Unicode MS</vt:lpstr>
      <vt:lpstr>Franklin Gothic Medium</vt:lpstr>
      <vt:lpstr>Monotype Corsiva</vt:lpstr>
      <vt:lpstr>Century Gothic</vt:lpstr>
      <vt:lpstr>Бумажная</vt:lpstr>
      <vt:lpstr>Бумажная</vt:lpstr>
      <vt:lpstr>Бумажная</vt:lpstr>
      <vt:lpstr>Бумажная</vt:lpstr>
      <vt:lpstr>Слайд 1</vt:lpstr>
      <vt:lpstr>  План </vt:lpstr>
      <vt:lpstr>Слайд 3</vt:lpstr>
      <vt:lpstr>  ХАРАКТЕРИСТИКА ПЕРИОДА ПОЗДНЕГО СТАЛИНИЗМА  </vt:lpstr>
      <vt:lpstr> </vt:lpstr>
      <vt:lpstr>ОСОБЕННОСТИ ВОССТАНОВЛЕНИЯ ЭКОНОМИКИ СССР  4-я ПЯТИЛЕТКА (1946 -1950 гг.) и 5-я ПЯТИЛЕТКА (1951 -1955 гг.)</vt:lpstr>
      <vt:lpstr>ОСОБЕННОСТИ ВОССТАНОВЛЕНИЯ СЕЛЬСКОГО ХОЗЯЙСТВА:</vt:lpstr>
      <vt:lpstr>Слайд 8</vt:lpstr>
      <vt:lpstr>ПОЛИТИЧЕСКАЯ СИТУАЦИЯ В СССР</vt:lpstr>
      <vt:lpstr> ОСОБЕННОСТЬ РЕПРЕССИЙ  в конце 1940 – начале 1950-х гг. </vt:lpstr>
      <vt:lpstr>СМЕРТЬ СТАЛИНА 05 марта 1953 г. УСИЛИЛА БОРЬБУ ЗА ВЛАСТЬ ГРУППИРОВОК</vt:lpstr>
      <vt:lpstr>Слайд 12</vt:lpstr>
      <vt:lpstr>ХХ СЪЕЗД КПСС (ФЕВРАЛЬ 1956 г.) - КУРС НА ДЕСТАЛИНИЗАЦИЮ  И ДЕМОКРАТИЗАЦИЮ ОБЩЕСТВА</vt:lpstr>
      <vt:lpstr>ЛИБЕРАЛИЗАЦИЯ ВНУТРЕННЕЙ ПОЛИТИКИ Н.С. ХРУЩЕВА</vt:lpstr>
      <vt:lpstr>ЭКОНОМИЧЕСКИЕ РЕФОРМЫ</vt:lpstr>
      <vt:lpstr>ЭКОНОМИЧЕСКИЕ РЕФОРМЫ  1953-1958 гг.</vt:lpstr>
      <vt:lpstr>СОЦИАЛЬНЫЕ ПРОГРАММЫ, НАПРАВЛЕННЫЕ НА ПОВЫШЕНИЕ УРОВНЯ ЖИЗНИ И КУЛЬТУРЫ</vt:lpstr>
      <vt:lpstr>ДОСТИЖЕНИЯ ЭКОНОМИКИ СССР</vt:lpstr>
      <vt:lpstr>КОСМИЧЕСКАЯ ПРОГРАММА СССР</vt:lpstr>
      <vt:lpstr>Слайд 20</vt:lpstr>
      <vt:lpstr>Причины отставки Н. С. Хрущева</vt:lpstr>
      <vt:lpstr>Слайд 22</vt:lpstr>
      <vt:lpstr>ХАРАКТЕРНЫЕ ЧЕРТЫ ЭКОНОМИИЧЕСКОГО РАЗВИТИЯ  </vt:lpstr>
      <vt:lpstr>  Итоги «золотой» 8-й пятилетки (1966-1970 гг.) </vt:lpstr>
      <vt:lpstr>ДОСТИЖЕНИЯ 9-й ПЯТИЛЕТКИ в СССР  (1971-1975 гг.) </vt:lpstr>
      <vt:lpstr>Слайд 26</vt:lpstr>
      <vt:lpstr>Цены на продукты питания</vt:lpstr>
      <vt:lpstr>ЧТО МОЖНО БЫЛО КУПИТЬ ЗА 1 СОВЕТСКИЙ РУБЛЬ</vt:lpstr>
      <vt:lpstr>ІІІ ЭТАП: конец 1970-х – начало 1980-х гг.  начало кризисных явлений в экономике</vt:lpstr>
      <vt:lpstr>Слайд 30</vt:lpstr>
      <vt:lpstr>Политическая элита  1964-85 гг.</vt:lpstr>
      <vt:lpstr>ХАРАКТЕРНЫЕ ЧЕРТЫ ПОЛИТИЧЕСКОЙ СФЕРЫ  в ЭПОХУ «ЗАСТОЯ»</vt:lpstr>
      <vt:lpstr>ОСНОВНЫЕ ИДЕИ КОНСТИТУЦИИ СССР 1977 г.</vt:lpstr>
      <vt:lpstr>Слайд 34</vt:lpstr>
      <vt:lpstr>Слайд 35</vt:lpstr>
      <vt:lpstr>Слайд 36</vt:lpstr>
      <vt:lpstr>Слайд 37</vt:lpstr>
      <vt:lpstr>Слайд 38</vt:lpstr>
      <vt:lpstr>ПОЛИТИЧЕСКИЕ РЕФОРМЫ 1985-1991 гг. </vt:lpstr>
      <vt:lpstr>Слайд 40</vt:lpstr>
      <vt:lpstr>Слайд 41</vt:lpstr>
      <vt:lpstr>ЭКОНОМИЧЕСКИЕ РЕФОРМЫ</vt:lpstr>
      <vt:lpstr>Слайд 43</vt:lpstr>
      <vt:lpstr>Слайд 44</vt:lpstr>
      <vt:lpstr>Слайд 45</vt:lpstr>
      <vt:lpstr>Слайд 46</vt:lpstr>
      <vt:lpstr>Слайд 47</vt:lpstr>
      <vt:lpstr>Слайд 48</vt:lpstr>
      <vt:lpstr>БЕЛОВЕЖСКИЕ СОГЛАШЕНИЯ 8 декабря 1991 г. 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Становление российской государственности на рубеже  столетий 1991-2018 гг.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 «История СССР в период 1945-1991 г.г.»</dc:title>
  <dc:creator>Sony</dc:creator>
  <cp:lastModifiedBy>d</cp:lastModifiedBy>
  <cp:revision>324</cp:revision>
  <dcterms:created xsi:type="dcterms:W3CDTF">2015-04-07T15:05:59Z</dcterms:created>
  <dcterms:modified xsi:type="dcterms:W3CDTF">2020-05-11T09:25:23Z</dcterms:modified>
</cp:coreProperties>
</file>