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60"/>
  </p:notesMasterIdLst>
  <p:sldIdLst>
    <p:sldId id="345" r:id="rId2"/>
    <p:sldId id="420" r:id="rId3"/>
    <p:sldId id="329" r:id="rId4"/>
    <p:sldId id="333" r:id="rId5"/>
    <p:sldId id="331" r:id="rId6"/>
    <p:sldId id="346" r:id="rId7"/>
    <p:sldId id="421" r:id="rId8"/>
    <p:sldId id="422" r:id="rId9"/>
    <p:sldId id="423" r:id="rId10"/>
    <p:sldId id="384" r:id="rId11"/>
    <p:sldId id="372" r:id="rId12"/>
    <p:sldId id="394" r:id="rId13"/>
    <p:sldId id="395" r:id="rId14"/>
    <p:sldId id="375" r:id="rId15"/>
    <p:sldId id="376" r:id="rId16"/>
    <p:sldId id="374" r:id="rId17"/>
    <p:sldId id="399" r:id="rId18"/>
    <p:sldId id="364" r:id="rId19"/>
    <p:sldId id="433" r:id="rId20"/>
    <p:sldId id="434" r:id="rId21"/>
    <p:sldId id="370" r:id="rId22"/>
    <p:sldId id="371" r:id="rId23"/>
    <p:sldId id="382" r:id="rId24"/>
    <p:sldId id="404" r:id="rId25"/>
    <p:sldId id="436" r:id="rId26"/>
    <p:sldId id="411" r:id="rId27"/>
    <p:sldId id="412" r:id="rId28"/>
    <p:sldId id="418" r:id="rId29"/>
    <p:sldId id="427" r:id="rId30"/>
    <p:sldId id="426" r:id="rId31"/>
    <p:sldId id="414" r:id="rId32"/>
    <p:sldId id="416" r:id="rId33"/>
    <p:sldId id="415" r:id="rId34"/>
    <p:sldId id="408" r:id="rId35"/>
    <p:sldId id="349" r:id="rId36"/>
    <p:sldId id="350" r:id="rId37"/>
    <p:sldId id="351" r:id="rId38"/>
    <p:sldId id="352" r:id="rId39"/>
    <p:sldId id="355" r:id="rId40"/>
    <p:sldId id="354" r:id="rId41"/>
    <p:sldId id="356" r:id="rId42"/>
    <p:sldId id="357" r:id="rId43"/>
    <p:sldId id="358" r:id="rId44"/>
    <p:sldId id="359" r:id="rId45"/>
    <p:sldId id="336" r:id="rId46"/>
    <p:sldId id="335" r:id="rId47"/>
    <p:sldId id="338" r:id="rId48"/>
    <p:sldId id="339" r:id="rId49"/>
    <p:sldId id="340" r:id="rId50"/>
    <p:sldId id="341" r:id="rId51"/>
    <p:sldId id="343" r:id="rId52"/>
    <p:sldId id="419" r:id="rId53"/>
    <p:sldId id="425" r:id="rId54"/>
    <p:sldId id="344" r:id="rId55"/>
    <p:sldId id="429" r:id="rId56"/>
    <p:sldId id="430" r:id="rId57"/>
    <p:sldId id="432" r:id="rId58"/>
    <p:sldId id="435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000000"/>
    <a:srgbClr val="FFFF66"/>
    <a:srgbClr val="00FF00"/>
    <a:srgbClr val="954ECA"/>
    <a:srgbClr val="2E5034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23B47CF-0B24-40BD-90B9-25CAF4AC5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994B-52D7-4B17-8D4B-CC51EE965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09B22-F8D2-44FF-8581-99FEE5179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98A92-779A-4DD6-BAAE-FFC561660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A33CA-0F98-4FC9-8F9F-7AF35A018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0598-23B0-4222-9644-07D9D49D9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4C90D-B206-4022-AE6D-86A7B7D0E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F561-C0FF-4953-BD2B-6D41717F7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2FA0-98F3-4F57-9F9E-D6F6ED58C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B876-BFFA-4E4C-A1C0-3B5E79D31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48132-D7F1-40B4-920C-02B59C290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4AE8-061B-4EE3-BC92-CF4E1F32C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AE3C4-BA29-4104-AA76-144BFA3308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C7668BA-7980-4AAF-90F7-B4E3914353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vivovoco.rsl.ru/VV/PAPERS/MEN/SOVIET_20/REKLAMA01210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hyperlink" Target="http://www.sohei.org.ua/img/site_stali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ll-photo.ru/portret/photos/24792-0.jpg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1tv.ru/img/PR20040426194319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uatoday.net/static/dyn/articlesimg/kolhoz5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ru/imgB.asp?9135" TargetMode="External"/><Relationship Id="rId7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hyperlink" Target="http://www.sttp.ru/images/moskva.jpg" TargetMode="Externa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ctrTitle"/>
          </p:nvPr>
        </p:nvSpPr>
        <p:spPr>
          <a:xfrm>
            <a:off x="2627313" y="0"/>
            <a:ext cx="3240087" cy="4076700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РОССИЙСКАЯ ИМПЕРИЯ В НАЧАЛЕ ХХ в.</a:t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/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>СССР</a:t>
            </a:r>
            <a:r>
              <a:rPr lang="ru-RU" sz="3600" b="1" smtClean="0">
                <a:solidFill>
                  <a:schemeClr val="bg1"/>
                </a:solidFill>
              </a:rPr>
              <a:t> </a:t>
            </a:r>
            <a:br>
              <a:rPr lang="ru-RU" sz="3600" b="1" smtClean="0">
                <a:solidFill>
                  <a:schemeClr val="bg1"/>
                </a:solidFill>
              </a:rPr>
            </a:br>
            <a:r>
              <a:rPr lang="ru-RU" sz="3600" b="1" smtClean="0">
                <a:solidFill>
                  <a:schemeClr val="bg1"/>
                </a:solidFill>
              </a:rPr>
              <a:t>в 1920-1930 гг.</a:t>
            </a:r>
          </a:p>
        </p:txBody>
      </p:sp>
      <p:pic>
        <p:nvPicPr>
          <p:cNvPr id="15362" name="Picture 4" descr="krvor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30051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t_2_718"/>
          <p:cNvPicPr>
            <a:picLocks noChangeAspect="1" noChangeArrowheads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3500438"/>
            <a:ext cx="6372225" cy="3357562"/>
          </a:xfrm>
        </p:spPr>
      </p:pic>
      <p:pic>
        <p:nvPicPr>
          <p:cNvPr id="15364" name="Picture 6" descr="Могильщики ССС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950" y="0"/>
            <a:ext cx="34480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0014-010-Bolshoj-gerb-Rossijskoj-imperi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7178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77875"/>
          </a:xfrm>
        </p:spPr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</a:rPr>
              <a:t>ФЕВРАЛЬСКАЯ БУРЖУАЗНО-ДЕМОКРАТИЧЕСКАЯ РЕВОЛЮЦИЯ  1917 г. </a:t>
            </a:r>
          </a:p>
        </p:txBody>
      </p:sp>
      <p:pic>
        <p:nvPicPr>
          <p:cNvPr id="25602" name="Picture 9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927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9" descr="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0"/>
            <a:ext cx="4392612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1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5263"/>
            <a:ext cx="471646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3" descr="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005263"/>
            <a:ext cx="44275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40313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98875"/>
            <a:ext cx="91440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9" descr="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0"/>
            <a:ext cx="40671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75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0"/>
            <a:ext cx="48593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3"/>
            <a:ext cx="45005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3"/>
          <p:cNvSpPr>
            <a:spLocks noGrp="1"/>
          </p:cNvSpPr>
          <p:nvPr>
            <p:ph type="title" idx="4294967295"/>
          </p:nvPr>
        </p:nvSpPr>
        <p:spPr>
          <a:xfrm>
            <a:off x="2268538" y="274638"/>
            <a:ext cx="6875462" cy="850900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</a:rPr>
              <a:t>Политическая программа В. Ленина </a:t>
            </a:r>
            <a:br>
              <a:rPr lang="ru-RU" sz="3200" smtClean="0">
                <a:solidFill>
                  <a:schemeClr val="bg1"/>
                </a:solidFill>
              </a:rPr>
            </a:br>
            <a:r>
              <a:rPr lang="ru-RU" sz="3200" smtClean="0">
                <a:solidFill>
                  <a:schemeClr val="bg1"/>
                </a:solidFill>
              </a:rPr>
              <a:t>весной –летом 1917 г.</a:t>
            </a:r>
          </a:p>
        </p:txBody>
      </p:sp>
      <p:pic>
        <p:nvPicPr>
          <p:cNvPr id="30723" name="Picture 5" descr="8"/>
          <p:cNvPicPr>
            <a:picLocks noChangeAspect="1" noChangeArrowheads="1"/>
          </p:cNvPicPr>
          <p:nvPr/>
        </p:nvPicPr>
        <p:blipFill>
          <a:blip r:embed="rId3"/>
          <a:srcRect l="1962" t="13240" r="75191" b="47894"/>
          <a:stretch>
            <a:fillRect/>
          </a:stretch>
        </p:blipFill>
        <p:spPr bwMode="auto">
          <a:xfrm>
            <a:off x="0" y="0"/>
            <a:ext cx="17843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3100"/>
            <a:ext cx="91440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0042-042-Oktjabrskaja-revoljutsija-v-Ross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4740275"/>
            <a:ext cx="9144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Предпосылки Октябрьской революции 1917 г:</a:t>
            </a:r>
          </a:p>
          <a:p>
            <a:r>
              <a:rPr lang="ru-RU" b="1">
                <a:solidFill>
                  <a:schemeClr val="bg1"/>
                </a:solidFill>
              </a:rPr>
              <a:t>- усталость от войны;</a:t>
            </a:r>
          </a:p>
          <a:p>
            <a:r>
              <a:rPr lang="ru-RU" b="1">
                <a:solidFill>
                  <a:schemeClr val="bg1"/>
                </a:solidFill>
              </a:rPr>
              <a:t>- экономика страны оказалась на грани развала;</a:t>
            </a:r>
          </a:p>
          <a:p>
            <a:r>
              <a:rPr lang="ru-RU" b="1">
                <a:solidFill>
                  <a:schemeClr val="bg1"/>
                </a:solidFill>
              </a:rPr>
              <a:t>- катастрофический финансовый кризис;</a:t>
            </a:r>
          </a:p>
          <a:p>
            <a:r>
              <a:rPr lang="ru-RU" b="1">
                <a:solidFill>
                  <a:schemeClr val="bg1"/>
                </a:solidFill>
              </a:rPr>
              <a:t>- нерешенность аграрного вопроса и обнищание крестьян;</a:t>
            </a:r>
          </a:p>
          <a:p>
            <a:r>
              <a:rPr lang="ru-RU" b="1">
                <a:solidFill>
                  <a:schemeClr val="bg1"/>
                </a:solidFill>
              </a:rPr>
              <a:t>- замедленный характер социально-экономических реформ;</a:t>
            </a:r>
          </a:p>
          <a:p>
            <a:r>
              <a:rPr lang="ru-RU" b="1">
                <a:solidFill>
                  <a:schemeClr val="bg1"/>
                </a:solidFill>
              </a:rPr>
              <a:t>- противоречивость ситуации двоевластия в стране.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ХОД ОКТЯБРЬСКОЙ РЕВОЛЮЦИИ 1917 г.</a:t>
            </a:r>
          </a:p>
        </p:txBody>
      </p:sp>
      <p:sp>
        <p:nvSpPr>
          <p:cNvPr id="33794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457200" y="1052513"/>
            <a:ext cx="8507413" cy="3744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Восстание началось в ночь на 24 октября за день открытия II съезда Советов рабочих и солдатских депутатов.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25 октября в штаб революции в Смольном прибыл В. Ленин.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Руководство восстанием осуществляли Л. Троцкий, Каменев и Зиновьев. Восставшие захватили важнейшие объекты: мосты, почту, телеграф, правительственные учреждения.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25 октября 1917 г. Временный Революционных Комитет (ВРК) объявил о свержении Временного правительства и передаче власти Петроградскому Совету рабочих и солдатских депутатов.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26 октября члены Временного правительства были арестованы в Зимнем дворце.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3" y="4664085"/>
            <a:ext cx="2952328" cy="2190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61433" y="4725949"/>
            <a:ext cx="3233873" cy="213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6300788" y="4797425"/>
            <a:ext cx="28432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ЛОЗУНГИ РЕВОЛЮЦИИ:</a:t>
            </a:r>
          </a:p>
          <a:p>
            <a:r>
              <a:rPr lang="ru-RU">
                <a:solidFill>
                  <a:schemeClr val="bg1"/>
                </a:solidFill>
              </a:rPr>
              <a:t>«</a:t>
            </a:r>
            <a:r>
              <a:rPr lang="ru-RU" b="1">
                <a:solidFill>
                  <a:schemeClr val="bg1"/>
                </a:solidFill>
              </a:rPr>
              <a:t>Власть — Советам»</a:t>
            </a:r>
          </a:p>
          <a:p>
            <a:r>
              <a:rPr lang="ru-RU" b="1">
                <a:solidFill>
                  <a:schemeClr val="bg1"/>
                </a:solidFill>
              </a:rPr>
              <a:t>«Мир — народам»</a:t>
            </a:r>
          </a:p>
          <a:p>
            <a:r>
              <a:rPr lang="ru-RU" b="1">
                <a:solidFill>
                  <a:schemeClr val="bg1"/>
                </a:solidFill>
              </a:rPr>
              <a:t>«Земля — крестьянам»</a:t>
            </a:r>
          </a:p>
          <a:p>
            <a:r>
              <a:rPr lang="ru-RU" b="1">
                <a:solidFill>
                  <a:schemeClr val="bg1"/>
                </a:solidFill>
              </a:rPr>
              <a:t>«Фабрики — рабочим»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План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507413" cy="57324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1. Политическое и социально-экономическое развитие Российской империи в начале ХХ в.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2. Революции в России начала XX в.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а) буржуазно-демократическая революция (1905-1907 гг.);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б) буржуазно-демократическая революция (февраль 1917 гг.);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в) октябрьская социалистическая революция (октябрь 1917 гг.).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3. Основные этапы развития страны Советов в довоенный период (25.10.1917 г. </a:t>
            </a:r>
            <a:r>
              <a:rPr lang="ru-RU" sz="2400" b="1" smtClean="0">
                <a:solidFill>
                  <a:schemeClr val="bg1"/>
                </a:solidFill>
              </a:rPr>
              <a:t>—</a:t>
            </a:r>
            <a:r>
              <a:rPr lang="ru-RU" sz="2400" smtClean="0">
                <a:solidFill>
                  <a:schemeClr val="bg1"/>
                </a:solidFill>
              </a:rPr>
              <a:t> 22.06.1941 г.):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а) образование СССР;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б) индустриализация;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в) коллективизация.</a:t>
            </a:r>
            <a:endParaRPr lang="ru-RU" sz="24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4. Утверждение сталинской модели социализма. Конституция 1936 г.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bg1"/>
                </a:solidFill>
              </a:rPr>
              <a:t>5. Внешняя политика СССР в 1920—1930-е гг.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0" y="1341438"/>
            <a:ext cx="9144000" cy="26638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bg1"/>
                </a:solidFill>
              </a:rPr>
              <a:t>25 и 26 октября 1917 г. на II Всероссийском съезде Советов был избран Всероссийский Центральный Исполнительный Комитет (ВЦИК) и образовано первое Советское правительство –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bg1"/>
                </a:solidFill>
              </a:rPr>
              <a:t>Совет Народных Комиссаров (СНК) во главе с В.И. Лениным.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bg1"/>
                </a:solidFill>
              </a:rPr>
              <a:t>Съезд принял «Декрет о мире» и «Декрет о земле», которые способствовали победе Советской власти в регионах страны</a:t>
            </a:r>
            <a:r>
              <a:rPr lang="ru-RU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73324" y="4738"/>
            <a:ext cx="8305800" cy="994044"/>
          </a:xfrm>
          <a:ln w="6350" cap="rnd"/>
        </p:spPr>
        <p:txBody>
          <a:bodyPr anchor="b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pc="-10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rPr>
              <a:t>4.</a:t>
            </a:r>
            <a:r>
              <a:rPr lang="en-US" sz="4000" spc="-10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rPr>
              <a:t>II </a:t>
            </a:r>
            <a:r>
              <a:rPr lang="ru-RU" sz="4000" spc="-10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rPr>
              <a:t>Всероссийский съезд Советов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80916" y="3436972"/>
            <a:ext cx="5843533" cy="3561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4820" name="Oval 5"/>
          <p:cNvSpPr>
            <a:spLocks noChangeArrowheads="1"/>
          </p:cNvSpPr>
          <p:nvPr/>
        </p:nvSpPr>
        <p:spPr bwMode="auto">
          <a:xfrm>
            <a:off x="1116013" y="476250"/>
            <a:ext cx="431800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0044-044-Oktjabrskaja-revoljutsija-v-Ross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0043-043-Oktjabrskaja-revoljutsija-v-Ross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965f4a5df118b3b6f665a8d33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9"/>
          <p:cNvSpPr>
            <a:spLocks noChangeArrowheads="1"/>
          </p:cNvSpPr>
          <p:nvPr/>
        </p:nvSpPr>
        <p:spPr bwMode="auto">
          <a:xfrm>
            <a:off x="4500563" y="0"/>
            <a:ext cx="4643437" cy="155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І</a:t>
            </a:r>
            <a:r>
              <a:rPr lang="ru-RU" b="1"/>
              <a:t> ЭТАП:</a:t>
            </a:r>
          </a:p>
          <a:p>
            <a:pPr algn="ctr"/>
            <a:r>
              <a:rPr lang="ru-RU" b="1"/>
              <a:t>октябрь 1917 г. – весна 1918 г. – </a:t>
            </a:r>
          </a:p>
          <a:p>
            <a:pPr algn="ctr"/>
            <a:r>
              <a:rPr lang="ru-RU" b="1"/>
              <a:t>«КРАСНОГВАРДЕЙСКАЯ АТАКА </a:t>
            </a:r>
          </a:p>
          <a:p>
            <a:pPr algn="ctr"/>
            <a:r>
              <a:rPr lang="ru-RU" b="1"/>
              <a:t>НА КАПИТАЛ»</a:t>
            </a:r>
          </a:p>
        </p:txBody>
      </p:sp>
      <p:sp>
        <p:nvSpPr>
          <p:cNvPr id="38915" name="Rectangle 10"/>
          <p:cNvSpPr>
            <a:spLocks noChangeArrowheads="1"/>
          </p:cNvSpPr>
          <p:nvPr/>
        </p:nvSpPr>
        <p:spPr bwMode="auto">
          <a:xfrm>
            <a:off x="4500563" y="1844675"/>
            <a:ext cx="4643437" cy="1512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ІІ</a:t>
            </a:r>
            <a:r>
              <a:rPr lang="ru-RU" b="1"/>
              <a:t> ЭТАП:</a:t>
            </a:r>
          </a:p>
          <a:p>
            <a:pPr algn="ctr"/>
            <a:r>
              <a:rPr lang="ru-RU" b="1"/>
              <a:t>лето 1918 г. – март 1918 г. –</a:t>
            </a:r>
          </a:p>
          <a:p>
            <a:pPr algn="ctr"/>
            <a:r>
              <a:rPr lang="ru-RU" b="1"/>
              <a:t>Политика «ВОЕННОГО КОММУНИЗМА»</a:t>
            </a: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4572000" y="4005263"/>
            <a:ext cx="4572000" cy="158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ІІІ</a:t>
            </a:r>
            <a:r>
              <a:rPr lang="ru-RU" b="1"/>
              <a:t> ЭТАП:</a:t>
            </a:r>
          </a:p>
          <a:p>
            <a:pPr algn="ctr"/>
            <a:r>
              <a:rPr lang="ru-RU" b="1"/>
              <a:t>март 1921 г. – 1924/1925 гг. –</a:t>
            </a:r>
          </a:p>
          <a:p>
            <a:pPr algn="ctr"/>
            <a:r>
              <a:rPr lang="ru-RU" b="1"/>
              <a:t>НОВАЯ ЭКОНОМИЧЕСКАЯ ПОЛИТИКА</a:t>
            </a:r>
          </a:p>
        </p:txBody>
      </p:sp>
      <p:sp>
        <p:nvSpPr>
          <p:cNvPr id="38917" name="AutoShape 16"/>
          <p:cNvSpPr>
            <a:spLocks noChangeArrowheads="1"/>
          </p:cNvSpPr>
          <p:nvPr/>
        </p:nvSpPr>
        <p:spPr bwMode="auto">
          <a:xfrm>
            <a:off x="3851275" y="1268413"/>
            <a:ext cx="720725" cy="936625"/>
          </a:xfrm>
          <a:prstGeom prst="curvedRightArrow">
            <a:avLst>
              <a:gd name="adj1" fmla="val 25991"/>
              <a:gd name="adj2" fmla="val 5198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18" name="AutoShape 17"/>
          <p:cNvSpPr>
            <a:spLocks noChangeArrowheads="1"/>
          </p:cNvSpPr>
          <p:nvPr/>
        </p:nvSpPr>
        <p:spPr bwMode="auto">
          <a:xfrm>
            <a:off x="4067175" y="3716338"/>
            <a:ext cx="576263" cy="1223962"/>
          </a:xfrm>
          <a:prstGeom prst="curvedRightArrow">
            <a:avLst>
              <a:gd name="adj1" fmla="val 42479"/>
              <a:gd name="adj2" fmla="val 8495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4797425"/>
            <a:ext cx="3995738" cy="206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/>
              <a:t>І</a:t>
            </a:r>
            <a:r>
              <a:rPr lang="en-US" b="1"/>
              <a:t>V</a:t>
            </a:r>
            <a:r>
              <a:rPr lang="ru-RU" b="1"/>
              <a:t> ЭТАП:</a:t>
            </a:r>
          </a:p>
          <a:p>
            <a:pPr algn="ctr"/>
            <a:r>
              <a:rPr lang="ru-RU" b="1"/>
              <a:t>1925-1941 гг.</a:t>
            </a:r>
          </a:p>
          <a:p>
            <a:pPr algn="ctr"/>
            <a:r>
              <a:rPr lang="ru-RU" b="1"/>
              <a:t>СТАЛИНСКАЯ МОДЕРНИЗАЦИЯ </a:t>
            </a:r>
          </a:p>
          <a:p>
            <a:pPr algn="ctr"/>
            <a:r>
              <a:rPr lang="ru-RU" b="1"/>
              <a:t>СТРАНЫ </a:t>
            </a:r>
          </a:p>
          <a:p>
            <a:pPr algn="ctr"/>
            <a:r>
              <a:rPr lang="ru-RU" b="1"/>
              <a:t>- </a:t>
            </a:r>
            <a:r>
              <a:rPr lang="ru-RU"/>
              <a:t>коллективизация;</a:t>
            </a:r>
          </a:p>
          <a:p>
            <a:pPr algn="ctr">
              <a:buFontTx/>
              <a:buChar char="-"/>
            </a:pPr>
            <a:r>
              <a:rPr lang="ru-RU"/>
              <a:t> индустриализация;</a:t>
            </a:r>
          </a:p>
          <a:p>
            <a:pPr algn="ctr">
              <a:buFontTx/>
              <a:buChar char="-"/>
            </a:pPr>
            <a:r>
              <a:rPr lang="ru-RU"/>
              <a:t> культурная революция.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i?id=9f25ac2dbd3c4d1d6dd8d5dbf4ad1f41-l&amp;n=13"/>
          <p:cNvPicPr>
            <a:picLocks noChangeAspect="1" noChangeArrowheads="1"/>
          </p:cNvPicPr>
          <p:nvPr/>
        </p:nvPicPr>
        <p:blipFill>
          <a:blip r:embed="rId2"/>
          <a:srcRect l="6078" t="9329" r="5215" b="4861"/>
          <a:stretch>
            <a:fillRect/>
          </a:stretch>
        </p:blipFill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06437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</a:rPr>
              <a:t>ЭТАПЫ РАЗВИТИЯ СССР В 1917-1945 гг.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0005-005-Osnovnye-cherty-voennogo-kommuniz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8" descr="0022-022-Voennyj-kommunizm"/>
          <p:cNvPicPr>
            <a:picLocks noChangeAspect="1" noChangeArrowheads="1"/>
          </p:cNvPicPr>
          <p:nvPr/>
        </p:nvPicPr>
        <p:blipFill>
          <a:blip r:embed="rId3"/>
          <a:srcRect b="54173"/>
          <a:stretch>
            <a:fillRect/>
          </a:stretch>
        </p:blipFill>
        <p:spPr bwMode="auto">
          <a:xfrm>
            <a:off x="0" y="0"/>
            <a:ext cx="9144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0021-021-Grazhdanskaja-vojna-i-inostrannaja-interventsi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6877050" y="1125538"/>
            <a:ext cx="17272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1918-1922 гг.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ГРАЖДАНСКАЯ ВОЙНА И ИНОСТРАННАЯ ИНТЕРВЕНЦИЯ (1918-1921 гг.)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5" name="Picture 5" descr="1_Plakat_19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0138"/>
            <a:ext cx="9144000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17411" name="Picture 4" descr="1347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96300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8" name="Picture 5" descr="big_thu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4572000" y="333375"/>
            <a:ext cx="45720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4572000" y="6237288"/>
            <a:ext cx="4572000" cy="620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0"/>
            <a:ext cx="47879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7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75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8" descr="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36950"/>
            <a:ext cx="44275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573463"/>
            <a:ext cx="471646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4427537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 descr="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8" descr="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5"/>
            <a:ext cx="44275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 descr="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1363697393_sss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9363"/>
            <a:ext cx="464343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0" y="374650"/>
            <a:ext cx="46434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1922 г. –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ДОГОВОР ОБ ОБЪЕДИНЕНИИ В ЕДИНОЕ ГОСУДАРСТВО - СССР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(РСФСР, УССР, БССР, Закавказская  социалистическая федеративная советская республика)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WordArt 5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7272338" cy="1944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Коллективизация </a:t>
            </a:r>
          </a:p>
          <a:p>
            <a:pPr algn="ctr"/>
            <a:r>
              <a:rPr lang="ru-RU" sz="3600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       в СССР</a:t>
            </a:r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3348038" y="4292600"/>
            <a:ext cx="57959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процесс насильственного форсированного вступления индивидуальных крестьянских хозяйств (единоличников) в производственные кооперативы (колхозы), в которых объединялись земельные наделы, средства производства, осуществлялась коллективная обработка земли и общественное животноводство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437"/>
          </a:xfrm>
        </p:spPr>
        <p:txBody>
          <a:bodyPr/>
          <a:lstStyle/>
          <a:p>
            <a:r>
              <a:rPr lang="ru-RU" sz="2400" b="1" smtClean="0">
                <a:solidFill>
                  <a:srgbClr val="FFCC00"/>
                </a:solidFill>
              </a:rPr>
              <a:t>К</a:t>
            </a:r>
            <a:r>
              <a:rPr lang="en-GB" sz="2400" b="1" smtClean="0">
                <a:solidFill>
                  <a:srgbClr val="FFCC00"/>
                </a:solidFill>
              </a:rPr>
              <a:t>УРС НА КОЛЛЕКТИВИЗАЦИЮ ВЗЯТ НА XV СЪЕЗДЕ ВКП(Б) в декабре 1927 г.</a:t>
            </a:r>
            <a:br>
              <a:rPr lang="en-GB" sz="2400" b="1" smtClean="0">
                <a:solidFill>
                  <a:srgbClr val="FFCC00"/>
                </a:solidFill>
              </a:rPr>
            </a:br>
            <a:endParaRPr lang="ru-RU" sz="2800" b="1" smtClean="0">
              <a:solidFill>
                <a:schemeClr val="bg1"/>
              </a:solidFill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5292725" cy="55895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ЦЕЛИ КОЛЛЕКТИВИЗАЦИИ</a:t>
            </a:r>
            <a:endParaRPr lang="ru-RU" b="1" smtClean="0">
              <a:solidFill>
                <a:schemeClr val="bg1"/>
              </a:solidFill>
            </a:endParaRPr>
          </a:p>
          <a:p>
            <a:pPr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</a:rPr>
              <a:t/>
            </a:r>
            <a:br>
              <a:rPr lang="ru-RU" b="1" smtClean="0">
                <a:solidFill>
                  <a:schemeClr val="bg1"/>
                </a:solidFill>
              </a:rPr>
            </a:br>
            <a:endParaRPr lang="ru-RU" b="1" smtClean="0">
              <a:solidFill>
                <a:schemeClr val="bg1"/>
              </a:solidFill>
            </a:endParaRPr>
          </a:p>
        </p:txBody>
      </p:sp>
      <p:pic>
        <p:nvPicPr>
          <p:cNvPr id="51203" name="Picture 4" descr="Ваганов А.Г. «Коллективизация. 1929», 1988 г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1341438"/>
            <a:ext cx="2700337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1484313"/>
            <a:ext cx="5508625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</a:rPr>
              <a:t>«Перекачивание средств из деревни  в город на нужды индустриализации;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</a:rPr>
              <a:t>Создание эффективного сельхозпроизводства.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</a:rPr>
              <a:t>Контроль государства над частным сектором сельского хозяйства (огосударствление);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Укрепление социальной опоры Советской власти в деревне, превращение крестьян-единоличников в класс социалистического общества;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</a:rPr>
              <a:t>Ликвидировать «аграрное перенаселение» для обеспечения рабочий силой строек 1-й пятилетки;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>
                <a:solidFill>
                  <a:schemeClr val="bg1"/>
                </a:solidFill>
              </a:rPr>
              <a:t>Ликвидация «кулачества как класса».</a:t>
            </a:r>
            <a:endParaRPr lang="ru-RU" b="1">
              <a:solidFill>
                <a:schemeClr val="bg1"/>
              </a:solidFill>
            </a:endParaRPr>
          </a:p>
          <a:p>
            <a:pPr marL="342900" indent="-342900"/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1205" name="Picture 7" descr="img_12_19_0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114675"/>
            <a:ext cx="34925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6011863" y="5942013"/>
            <a:ext cx="31321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CC00"/>
                </a:solidFill>
              </a:rPr>
              <a:t>Выступление Сталина </a:t>
            </a:r>
          </a:p>
          <a:p>
            <a:pPr algn="ctr"/>
            <a:r>
              <a:rPr lang="ru-RU" b="1">
                <a:solidFill>
                  <a:srgbClr val="FFCC00"/>
                </a:solidFill>
              </a:rPr>
              <a:t>на </a:t>
            </a:r>
            <a:r>
              <a:rPr lang="en-GB" b="1">
                <a:solidFill>
                  <a:srgbClr val="FFCC00"/>
                </a:solidFill>
              </a:rPr>
              <a:t>XV</a:t>
            </a:r>
            <a:r>
              <a:rPr lang="ru-RU" b="1">
                <a:solidFill>
                  <a:srgbClr val="FFCC00"/>
                </a:solidFill>
              </a:rPr>
              <a:t> съезде </a:t>
            </a:r>
            <a:r>
              <a:rPr lang="en-GB" b="1">
                <a:solidFill>
                  <a:srgbClr val="FFCC00"/>
                </a:solidFill>
              </a:rPr>
              <a:t>ВКП(Б)</a:t>
            </a:r>
            <a:r>
              <a:rPr lang="ru-RU" b="1">
                <a:solidFill>
                  <a:srgbClr val="FFCC00"/>
                </a:solidFill>
              </a:rPr>
              <a:t>, </a:t>
            </a:r>
            <a:r>
              <a:rPr lang="en-GB" b="1">
                <a:solidFill>
                  <a:srgbClr val="FFCC00"/>
                </a:solidFill>
              </a:rPr>
              <a:t>декабр</a:t>
            </a:r>
            <a:r>
              <a:rPr lang="ru-RU" b="1">
                <a:solidFill>
                  <a:srgbClr val="FFCC00"/>
                </a:solidFill>
              </a:rPr>
              <a:t>ь</a:t>
            </a:r>
            <a:r>
              <a:rPr lang="en-GB" b="1">
                <a:solidFill>
                  <a:srgbClr val="FFCC00"/>
                </a:solidFill>
              </a:rPr>
              <a:t> 1927 г.</a:t>
            </a:r>
            <a:endParaRPr lang="ru-RU" b="1">
              <a:solidFill>
                <a:srgbClr val="FFCC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/>
          </p:cNvSpPr>
          <p:nvPr>
            <p:ph type="body" idx="4294967295"/>
          </p:nvPr>
        </p:nvSpPr>
        <p:spPr>
          <a:xfrm>
            <a:off x="5148263" y="333375"/>
            <a:ext cx="3995737" cy="6524625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ПЛАНЫ 1-Й ПЯТИЛЕТКИ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в сельхозпроизводстве: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z="2000" b="1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sz="2000" b="1" smtClean="0">
                <a:solidFill>
                  <a:schemeClr val="bg1"/>
                </a:solidFill>
              </a:rPr>
              <a:t>к 1932 г. 85 % крестьянских хозяйств охватить различными формами кооперации (ТОЗы, коммуны,  артели, совхозы),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sz="2000" b="1" smtClean="0">
                <a:solidFill>
                  <a:schemeClr val="bg1"/>
                </a:solidFill>
              </a:rPr>
              <a:t> 18-20 % индивидуальных дворов объединить в колхозы. 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sz="2000" b="1" smtClean="0">
                <a:solidFill>
                  <a:schemeClr val="bg1"/>
                </a:solidFill>
              </a:rPr>
              <a:t>переход к коллективной обработке земли осуществить «на основе интенсификации и машинизации земледелия».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z="2000" b="1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В 1928 г. были созданы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 машинно-тракторные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станции (МТС).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Но в 1929 г. тракторами было обработано лишь 1 % пашни.</a:t>
            </a:r>
            <a:br>
              <a:rPr lang="ru-RU" sz="2000" b="1" smtClean="0">
                <a:solidFill>
                  <a:schemeClr val="bg1"/>
                </a:solidFill>
              </a:rPr>
            </a:br>
            <a:endParaRPr lang="ru-RU" sz="2000" b="1" smtClean="0">
              <a:solidFill>
                <a:schemeClr val="bg1"/>
              </a:solidFill>
            </a:endParaRPr>
          </a:p>
        </p:txBody>
      </p:sp>
      <p:pic>
        <p:nvPicPr>
          <p:cNvPr id="52226" name="Picture 4" descr="Кollektiviz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36913"/>
            <a:ext cx="4932363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REKLAMA01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273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63pla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0"/>
            <a:ext cx="25923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09675"/>
          </a:xfrm>
        </p:spPr>
        <p:txBody>
          <a:bodyPr/>
          <a:lstStyle/>
          <a:p>
            <a:r>
              <a:rPr lang="ru-RU" sz="2400" b="1" smtClean="0">
                <a:solidFill>
                  <a:srgbClr val="FFCC00"/>
                </a:solidFill>
              </a:rPr>
              <a:t>ПРИЧИНЫ ПЕРЕХОДА К СПЛОШНОЙ КОЛЛЕКТИВИЗАЦИИ</a:t>
            </a:r>
            <a:br>
              <a:rPr lang="ru-RU" sz="2400" b="1" smtClean="0">
                <a:solidFill>
                  <a:srgbClr val="FFCC00"/>
                </a:solidFill>
              </a:rPr>
            </a:br>
            <a:endParaRPr lang="ru-RU" sz="2400" b="1" smtClean="0">
              <a:solidFill>
                <a:srgbClr val="FFCC00"/>
              </a:solidFill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5580063" cy="573246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 typeface="Arial" charset="0"/>
              <a:buNone/>
            </a:pPr>
            <a:endParaRPr lang="ru-RU" sz="1400" b="1" smtClean="0">
              <a:solidFill>
                <a:srgbClr val="FFCC00"/>
              </a:solidFill>
            </a:endParaRPr>
          </a:p>
          <a:p>
            <a:pPr marL="381000" indent="-381000" algn="just" eaLnBrk="1" hangingPunct="1">
              <a:lnSpc>
                <a:spcPct val="80000"/>
              </a:lnSpc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 smtClean="0">
                <a:solidFill>
                  <a:schemeClr val="bg1"/>
                </a:solidFill>
              </a:rPr>
              <a:t>1. Трудности в хлебозаготовке в конце 1927 — начале 1928 гг. в связи с нежеланием крестьян сдавать государству хлеб по низким государственным ценам, что ставило под угрозу индустриализацию;</a:t>
            </a:r>
          </a:p>
          <a:p>
            <a:pPr marL="381000" indent="-381000" algn="just" eaLnBrk="1" hangingPunct="1">
              <a:lnSpc>
                <a:spcPct val="80000"/>
              </a:lnSpc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 smtClean="0">
                <a:solidFill>
                  <a:schemeClr val="bg1"/>
                </a:solidFill>
              </a:rPr>
              <a:t>2. Необходимость обеспечения системного получения хлеба для экспорта зерна за валюту;</a:t>
            </a:r>
          </a:p>
          <a:p>
            <a:pPr marL="381000" indent="-381000" algn="just" eaLnBrk="1" hangingPunct="1">
              <a:lnSpc>
                <a:spcPct val="80000"/>
              </a:lnSpc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 smtClean="0">
                <a:solidFill>
                  <a:schemeClr val="bg1"/>
                </a:solidFill>
              </a:rPr>
              <a:t>3. Необходимость обеспечить хлебом городское население по государственным ценам (прирост горожан составлял 20 млн. человек);</a:t>
            </a:r>
          </a:p>
          <a:p>
            <a:pPr marL="381000" indent="-381000" algn="just" eaLnBrk="1" hangingPunct="1">
              <a:lnSpc>
                <a:spcPct val="80000"/>
              </a:lnSpc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 smtClean="0">
                <a:solidFill>
                  <a:schemeClr val="bg1"/>
                </a:solidFill>
              </a:rPr>
              <a:t>4. Обеспечение хлебом</a:t>
            </a:r>
            <a:r>
              <a:rPr lang="en-GB" sz="2400" b="1" smtClean="0">
                <a:solidFill>
                  <a:schemeClr val="bg1"/>
                </a:solidFill>
              </a:rPr>
              <a:t> </a:t>
            </a:r>
            <a:r>
              <a:rPr lang="ru-RU" sz="2400" b="1" smtClean="0">
                <a:solidFill>
                  <a:schemeClr val="bg1"/>
                </a:solidFill>
              </a:rPr>
              <a:t>Красной Армии</a:t>
            </a:r>
            <a:r>
              <a:rPr lang="ru-RU" sz="2000" b="1" smtClean="0">
                <a:solidFill>
                  <a:schemeClr val="bg1"/>
                </a:solidFill>
              </a:rPr>
              <a:t>.</a:t>
            </a:r>
          </a:p>
          <a:p>
            <a:pPr marL="381000" indent="-381000">
              <a:lnSpc>
                <a:spcPct val="80000"/>
              </a:lnSpc>
            </a:pPr>
            <a:endParaRPr lang="ru-RU" sz="2000" b="1" smtClean="0">
              <a:solidFill>
                <a:schemeClr val="bg1"/>
              </a:solidFill>
            </a:endParaRPr>
          </a:p>
        </p:txBody>
      </p:sp>
      <p:pic>
        <p:nvPicPr>
          <p:cNvPr id="53251" name="Picture 4" descr="1193504970_k-svetlomu-budushhe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484313"/>
            <a:ext cx="34194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6" descr="tit2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221163"/>
            <a:ext cx="341947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СТРАНА НА РАСПУТЬЕ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500563" cy="533400"/>
          </a:xfrm>
          <a:solidFill>
            <a:srgbClr val="F04C4C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sz="2800" b="1" smtClean="0">
                <a:solidFill>
                  <a:schemeClr val="bg1"/>
                </a:solidFill>
              </a:rPr>
              <a:t>ИНДУСТРИАЛИЗАЦИЯ</a:t>
            </a:r>
          </a:p>
        </p:txBody>
      </p:sp>
      <p:sp>
        <p:nvSpPr>
          <p:cNvPr id="54275" name="AutoShape 4"/>
          <p:cNvSpPr>
            <a:spLocks noChangeArrowheads="1"/>
          </p:cNvSpPr>
          <p:nvPr/>
        </p:nvSpPr>
        <p:spPr bwMode="auto">
          <a:xfrm>
            <a:off x="250825" y="2781300"/>
            <a:ext cx="3744913" cy="3887788"/>
          </a:xfrm>
          <a:prstGeom prst="roundRect">
            <a:avLst>
              <a:gd name="adj" fmla="val 16667"/>
            </a:avLst>
          </a:prstGeom>
          <a:solidFill>
            <a:srgbClr val="FE4C3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sz="2000" b="1" u="sng">
                <a:solidFill>
                  <a:srgbClr val="000000"/>
                </a:solidFill>
                <a:latin typeface="Arial Narrow" pitchFamily="34" charset="0"/>
              </a:rPr>
              <a:t>«Левые» коммунисты:</a:t>
            </a:r>
          </a:p>
          <a:p>
            <a:pPr algn="ctr">
              <a:buFontTx/>
              <a:buChar char="-"/>
            </a:pPr>
            <a:r>
              <a:rPr kumimoji="1" lang="ru-RU" sz="20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сворачивание НЭПа,</a:t>
            </a:r>
          </a:p>
          <a:p>
            <a:pPr algn="ctr">
              <a:buFontTx/>
              <a:buChar char="-"/>
            </a:pPr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ликвидация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«капиталистических элементов»,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-  налоговый нажим на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деревню и «нэпманов»;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- переход от рыночных  к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централизованным и директивным 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методам управления экономикой</a:t>
            </a:r>
            <a:r>
              <a:rPr kumimoji="1" lang="ru-RU" sz="160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/>
            <a:endParaRPr kumimoji="1" lang="ru-RU" sz="160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kumimoji="1" lang="ru-RU" sz="1600">
              <a:latin typeface="Arial Narrow" pitchFamily="34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>
            <a:off x="4211638" y="3860800"/>
            <a:ext cx="2808287" cy="2997200"/>
          </a:xfrm>
          <a:prstGeom prst="roundRect">
            <a:avLst>
              <a:gd name="adj" fmla="val 16667"/>
            </a:avLst>
          </a:prstGeom>
          <a:solidFill>
            <a:srgbClr val="D2746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sz="2000" b="1" u="sng">
                <a:solidFill>
                  <a:srgbClr val="000000"/>
                </a:solidFill>
                <a:latin typeface="Arial Narrow" pitchFamily="34" charset="0"/>
              </a:rPr>
              <a:t>Правые коммунисты</a:t>
            </a:r>
            <a:r>
              <a:rPr kumimoji="1" lang="ru-RU" sz="2000" b="1">
                <a:solidFill>
                  <a:srgbClr val="000000"/>
                </a:solidFill>
                <a:latin typeface="Arial Narrow" pitchFamily="34" charset="0"/>
              </a:rPr>
              <a:t>: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на основе НЭПа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постепенно накапливать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средства на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индустриализацию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за счет прогрессивного 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налогообложения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и роста доходов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населения</a:t>
            </a:r>
          </a:p>
        </p:txBody>
      </p:sp>
      <p:sp>
        <p:nvSpPr>
          <p:cNvPr id="54277" name="Oval 6"/>
          <p:cNvSpPr>
            <a:spLocks noChangeArrowheads="1"/>
          </p:cNvSpPr>
          <p:nvPr/>
        </p:nvSpPr>
        <p:spPr bwMode="auto">
          <a:xfrm>
            <a:off x="6372225" y="1484313"/>
            <a:ext cx="2771775" cy="3025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b="1" u="sng">
                <a:solidFill>
                  <a:schemeClr val="bg1"/>
                </a:solidFill>
              </a:rPr>
              <a:t>Либеральные</a:t>
            </a:r>
          </a:p>
          <a:p>
            <a:pPr algn="ctr"/>
            <a:r>
              <a:rPr kumimoji="1" lang="ru-RU" b="1" u="sng">
                <a:solidFill>
                  <a:schemeClr val="bg1"/>
                </a:solidFill>
              </a:rPr>
              <a:t>экономисты </a:t>
            </a:r>
          </a:p>
          <a:p>
            <a:pPr algn="ctr"/>
            <a:r>
              <a:rPr kumimoji="1" lang="ru-RU" b="1" u="sng">
                <a:solidFill>
                  <a:schemeClr val="bg1"/>
                </a:solidFill>
              </a:rPr>
              <a:t>(</a:t>
            </a:r>
            <a:r>
              <a:rPr kumimoji="1" lang="ru-RU" b="1">
                <a:solidFill>
                  <a:schemeClr val="bg1"/>
                </a:solidFill>
              </a:rPr>
              <a:t>Чаянов, Кондратьев):</a:t>
            </a:r>
            <a:r>
              <a:rPr kumimoji="1" lang="ru-RU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kumimoji="1" lang="ru-RU" b="1">
                <a:solidFill>
                  <a:schemeClr val="bg1"/>
                </a:solidFill>
              </a:rPr>
              <a:t>развивать с/х – </a:t>
            </a:r>
          </a:p>
          <a:p>
            <a:pPr algn="ctr"/>
            <a:r>
              <a:rPr kumimoji="1" lang="ru-RU" b="1">
                <a:solidFill>
                  <a:schemeClr val="bg1"/>
                </a:solidFill>
              </a:rPr>
              <a:t>основу</a:t>
            </a:r>
          </a:p>
          <a:p>
            <a:pPr algn="ctr"/>
            <a:r>
              <a:rPr kumimoji="1" lang="ru-RU" b="1">
                <a:solidFill>
                  <a:schemeClr val="bg1"/>
                </a:solidFill>
              </a:rPr>
              <a:t> экономики страны </a:t>
            </a:r>
          </a:p>
          <a:p>
            <a:pPr algn="ctr"/>
            <a:r>
              <a:rPr kumimoji="1" lang="ru-RU" b="1">
                <a:solidFill>
                  <a:schemeClr val="bg1"/>
                </a:solidFill>
              </a:rPr>
              <a:t>за счет крестьянской</a:t>
            </a:r>
          </a:p>
          <a:p>
            <a:pPr algn="ctr"/>
            <a:r>
              <a:rPr kumimoji="1" lang="ru-RU" b="1">
                <a:solidFill>
                  <a:schemeClr val="bg1"/>
                </a:solidFill>
              </a:rPr>
              <a:t> кооперации</a:t>
            </a:r>
          </a:p>
          <a:p>
            <a:pPr algn="ctr"/>
            <a:endParaRPr kumimoji="1" lang="ru-RU" sz="24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4278" name="AutoShape 7"/>
          <p:cNvSpPr>
            <a:spLocks noChangeArrowheads="1"/>
          </p:cNvSpPr>
          <p:nvPr/>
        </p:nvSpPr>
        <p:spPr bwMode="auto">
          <a:xfrm>
            <a:off x="468313" y="1628775"/>
            <a:ext cx="1008062" cy="1295400"/>
          </a:xfrm>
          <a:prstGeom prst="curvedRightArrow">
            <a:avLst>
              <a:gd name="adj1" fmla="val 25701"/>
              <a:gd name="adj2" fmla="val 5140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9" name="AutoShape 8"/>
          <p:cNvSpPr>
            <a:spLocks noChangeArrowheads="1"/>
          </p:cNvSpPr>
          <p:nvPr/>
        </p:nvSpPr>
        <p:spPr bwMode="auto">
          <a:xfrm>
            <a:off x="4284663" y="1628775"/>
            <a:ext cx="1943100" cy="2592388"/>
          </a:xfrm>
          <a:prstGeom prst="curvedLeftArrow">
            <a:avLst>
              <a:gd name="adj1" fmla="val 26683"/>
              <a:gd name="adj2" fmla="val 5336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80" name="AutoShape 9"/>
          <p:cNvSpPr>
            <a:spLocks noChangeArrowheads="1"/>
          </p:cNvSpPr>
          <p:nvPr/>
        </p:nvSpPr>
        <p:spPr bwMode="auto">
          <a:xfrm>
            <a:off x="4284663" y="908050"/>
            <a:ext cx="3744912" cy="719138"/>
          </a:xfrm>
          <a:prstGeom prst="curvedDownArrow">
            <a:avLst>
              <a:gd name="adj1" fmla="val 104150"/>
              <a:gd name="adj2" fmla="val 2083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Arial" charset="0"/>
              </a:rPr>
              <a:t>ПОЛИТИЧЕСКАЯ ФОРМА РОССИЙСКОГО ГОСУДАРСТВА –</a:t>
            </a:r>
            <a:br>
              <a:rPr lang="ru-RU" sz="2000" b="1" smtClean="0">
                <a:solidFill>
                  <a:schemeClr val="bg1"/>
                </a:solidFill>
                <a:latin typeface="Arial" charset="0"/>
              </a:rPr>
            </a:br>
            <a:r>
              <a:rPr lang="ru-RU" sz="2000" b="1" smtClean="0">
                <a:solidFill>
                  <a:schemeClr val="bg1"/>
                </a:solidFill>
                <a:latin typeface="Arial" charset="0"/>
              </a:rPr>
              <a:t>САМОДЕРЖАВНАЯ МОНАРХИЯ (абсолютизм)</a:t>
            </a:r>
            <a:br>
              <a:rPr lang="ru-RU" sz="2000" b="1" smtClean="0">
                <a:solidFill>
                  <a:schemeClr val="bg1"/>
                </a:solidFill>
                <a:latin typeface="Arial" charset="0"/>
              </a:rPr>
            </a:br>
            <a:endParaRPr lang="ru-RU" sz="2000" b="1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8434" name="Picture 5" descr="864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1125538"/>
            <a:ext cx="18097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203575" y="2636838"/>
            <a:ext cx="25209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Arial" charset="0"/>
              </a:rPr>
              <a:t>ИМПЕРАТОР</a:t>
            </a:r>
          </a:p>
          <a:p>
            <a:pPr algn="ctr"/>
            <a:r>
              <a:rPr lang="ru-RU" sz="1400" b="1">
                <a:latin typeface="Arial" charset="0"/>
              </a:rPr>
              <a:t>(полнота законодательной,</a:t>
            </a:r>
          </a:p>
          <a:p>
            <a:pPr algn="ctr"/>
            <a:r>
              <a:rPr lang="ru-RU" sz="1400" b="1">
                <a:latin typeface="Arial" charset="0"/>
              </a:rPr>
              <a:t>исполнительной и</a:t>
            </a:r>
          </a:p>
          <a:p>
            <a:pPr algn="ctr"/>
            <a:r>
              <a:rPr lang="ru-RU" sz="1400" b="1">
                <a:latin typeface="Arial" charset="0"/>
              </a:rPr>
              <a:t> судебной власти )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0" y="2781300"/>
            <a:ext cx="2592388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СЕНАТ</a:t>
            </a:r>
          </a:p>
          <a:p>
            <a:pPr algn="ctr"/>
            <a:r>
              <a:rPr lang="ru-RU" sz="1400" b="1">
                <a:latin typeface="Arial" charset="0"/>
              </a:rPr>
              <a:t>(следил за действиями</a:t>
            </a:r>
          </a:p>
          <a:p>
            <a:pPr algn="ctr"/>
            <a:r>
              <a:rPr lang="ru-RU" sz="1400" b="1">
                <a:latin typeface="Arial" charset="0"/>
              </a:rPr>
              <a:t>чиновников и обнародовал</a:t>
            </a:r>
          </a:p>
          <a:p>
            <a:pPr algn="ctr"/>
            <a:r>
              <a:rPr lang="ru-RU" sz="1400" b="1">
                <a:latin typeface="Arial" charset="0"/>
              </a:rPr>
              <a:t>законы)</a:t>
            </a: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6407150" y="2852738"/>
            <a:ext cx="2736850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СИНОД</a:t>
            </a:r>
          </a:p>
          <a:p>
            <a:pPr algn="ctr"/>
            <a:r>
              <a:rPr lang="ru-RU" sz="1200" b="1">
                <a:latin typeface="Arial" charset="0"/>
              </a:rPr>
              <a:t>(</a:t>
            </a:r>
            <a:r>
              <a:rPr lang="ru-RU" sz="1400" b="1">
                <a:latin typeface="Arial" charset="0"/>
              </a:rPr>
              <a:t>контролировал </a:t>
            </a:r>
          </a:p>
          <a:p>
            <a:pPr algn="ctr"/>
            <a:r>
              <a:rPr lang="ru-RU" sz="1400" b="1">
                <a:latin typeface="Arial" charset="0"/>
              </a:rPr>
              <a:t>деятельность</a:t>
            </a:r>
          </a:p>
          <a:p>
            <a:pPr algn="ctr"/>
            <a:r>
              <a:rPr lang="ru-RU" sz="1400" b="1">
                <a:latin typeface="Arial" charset="0"/>
              </a:rPr>
              <a:t>церкви)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250825" y="5516563"/>
            <a:ext cx="287972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КОМИТЕТ МИНИСТРОВ</a:t>
            </a: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2916238" y="4365625"/>
            <a:ext cx="3455987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ГОСУДАРСТВЕННЫЙ СОВЕТ</a:t>
            </a:r>
          </a:p>
          <a:p>
            <a:pPr algn="ctr"/>
            <a:r>
              <a:rPr lang="ru-RU" sz="1400" b="1">
                <a:latin typeface="Arial" charset="0"/>
              </a:rPr>
              <a:t>(законосовещательный орган</a:t>
            </a:r>
          </a:p>
          <a:p>
            <a:pPr algn="ctr"/>
            <a:r>
              <a:rPr lang="ru-RU" sz="1400" b="1">
                <a:latin typeface="Arial" charset="0"/>
              </a:rPr>
              <a:t>при царе)</a:t>
            </a:r>
          </a:p>
          <a:p>
            <a:pPr algn="ctr"/>
            <a:endParaRPr lang="ru-RU" sz="1400" b="1">
              <a:latin typeface="Arial" charset="0"/>
            </a:endParaRPr>
          </a:p>
          <a:p>
            <a:pPr algn="ctr"/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40" name="Rectangle 11"/>
          <p:cNvSpPr>
            <a:spLocks noChangeArrowheads="1"/>
          </p:cNvSpPr>
          <p:nvPr/>
        </p:nvSpPr>
        <p:spPr bwMode="auto">
          <a:xfrm>
            <a:off x="6227763" y="5445125"/>
            <a:ext cx="2700337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ПРАВОСЛАВНАЯ 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ЦЕРКОВЬ</a:t>
            </a:r>
          </a:p>
        </p:txBody>
      </p:sp>
      <p:sp>
        <p:nvSpPr>
          <p:cNvPr id="18441" name="AutoShape 13"/>
          <p:cNvSpPr>
            <a:spLocks noChangeArrowheads="1"/>
          </p:cNvSpPr>
          <p:nvPr/>
        </p:nvSpPr>
        <p:spPr bwMode="auto">
          <a:xfrm>
            <a:off x="7235825" y="3860800"/>
            <a:ext cx="720725" cy="1584325"/>
          </a:xfrm>
          <a:prstGeom prst="down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AutoShape 14"/>
          <p:cNvSpPr>
            <a:spLocks noChangeArrowheads="1"/>
          </p:cNvSpPr>
          <p:nvPr/>
        </p:nvSpPr>
        <p:spPr bwMode="auto">
          <a:xfrm>
            <a:off x="4067175" y="3789363"/>
            <a:ext cx="1081088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Line 15"/>
          <p:cNvSpPr>
            <a:spLocks noChangeShapeType="1"/>
          </p:cNvSpPr>
          <p:nvPr/>
        </p:nvSpPr>
        <p:spPr bwMode="auto">
          <a:xfrm flipH="1">
            <a:off x="900113" y="3860800"/>
            <a:ext cx="2303462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AutoShape 16"/>
          <p:cNvSpPr>
            <a:spLocks noChangeArrowheads="1"/>
          </p:cNvSpPr>
          <p:nvPr/>
        </p:nvSpPr>
        <p:spPr bwMode="auto">
          <a:xfrm rot="2575046">
            <a:off x="1820863" y="3203575"/>
            <a:ext cx="914400" cy="2735263"/>
          </a:xfrm>
          <a:prstGeom prst="downArrow">
            <a:avLst>
              <a:gd name="adj1" fmla="val 50000"/>
              <a:gd name="adj2" fmla="val 747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AutoShape 17"/>
          <p:cNvSpPr>
            <a:spLocks noChangeArrowheads="1"/>
          </p:cNvSpPr>
          <p:nvPr/>
        </p:nvSpPr>
        <p:spPr bwMode="auto">
          <a:xfrm>
            <a:off x="2555875" y="2852738"/>
            <a:ext cx="647700" cy="7921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AutoShape 18"/>
          <p:cNvSpPr>
            <a:spLocks noChangeArrowheads="1"/>
          </p:cNvSpPr>
          <p:nvPr/>
        </p:nvSpPr>
        <p:spPr bwMode="auto">
          <a:xfrm>
            <a:off x="5651500" y="2852738"/>
            <a:ext cx="863600" cy="790575"/>
          </a:xfrm>
          <a:prstGeom prst="rightArrow">
            <a:avLst>
              <a:gd name="adj1" fmla="val 50000"/>
              <a:gd name="adj2" fmla="val 273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47" name="Picture 17" descr="st_couns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5332413"/>
            <a:ext cx="31242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257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images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84313"/>
            <a:ext cx="2089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539750" y="2852738"/>
            <a:ext cx="135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CC00"/>
                </a:solidFill>
              </a:rPr>
              <a:t>А.Рыков</a:t>
            </a:r>
            <a:endParaRPr lang="en-GB" sz="2400">
              <a:solidFill>
                <a:srgbClr val="FFCC00"/>
              </a:solidFill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2700338" y="3789363"/>
            <a:ext cx="166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CC00"/>
                </a:solidFill>
              </a:rPr>
              <a:t>Н.Бухарин</a:t>
            </a:r>
            <a:endParaRPr lang="en-GB" sz="2400">
              <a:solidFill>
                <a:srgbClr val="FFCC00"/>
              </a:solidFill>
            </a:endParaRP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4500563" y="407670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CC00"/>
                </a:solidFill>
              </a:rPr>
              <a:t>М.Томский</a:t>
            </a:r>
            <a:endParaRPr lang="en-GB" sz="2400">
              <a:solidFill>
                <a:srgbClr val="FFCC00"/>
              </a:solidFill>
            </a:endParaRPr>
          </a:p>
        </p:txBody>
      </p:sp>
      <p:pic>
        <p:nvPicPr>
          <p:cNvPr id="55302" name="Picture 7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052513"/>
            <a:ext cx="2089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3132138" y="476250"/>
            <a:ext cx="5962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ru-RU" b="1">
                <a:solidFill>
                  <a:srgbClr val="FF9900"/>
                </a:solidFill>
              </a:rPr>
              <a:t>ПОЛИТИЧЕСКИЕ РАЗНОГЛАСИЯ ПО ВОПРОСУ МЕТОДОВ ОСУЩЕСТВЛЕНИЯ КОЛЛЕКТИВИЗАЦИИ</a:t>
            </a:r>
          </a:p>
        </p:txBody>
      </p:sp>
      <p:sp>
        <p:nvSpPr>
          <p:cNvPr id="55304" name="AutoShape 5"/>
          <p:cNvSpPr>
            <a:spLocks noChangeArrowheads="1"/>
          </p:cNvSpPr>
          <p:nvPr/>
        </p:nvSpPr>
        <p:spPr bwMode="auto">
          <a:xfrm>
            <a:off x="0" y="3860800"/>
            <a:ext cx="2808288" cy="2997200"/>
          </a:xfrm>
          <a:prstGeom prst="roundRect">
            <a:avLst>
              <a:gd name="adj" fmla="val 16667"/>
            </a:avLst>
          </a:prstGeom>
          <a:solidFill>
            <a:srgbClr val="D2746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sz="2000" b="1" u="sng">
                <a:solidFill>
                  <a:srgbClr val="000000"/>
                </a:solidFill>
                <a:latin typeface="Arial Narrow" pitchFamily="34" charset="0"/>
              </a:rPr>
              <a:t>Позиция</a:t>
            </a:r>
          </a:p>
          <a:p>
            <a:pPr algn="ctr"/>
            <a:r>
              <a:rPr kumimoji="1" lang="ru-RU" sz="2000" b="1" u="sng">
                <a:solidFill>
                  <a:srgbClr val="000000"/>
                </a:solidFill>
                <a:latin typeface="Arial Narrow" pitchFamily="34" charset="0"/>
              </a:rPr>
              <a:t>правых коммунистов</a:t>
            </a:r>
            <a:r>
              <a:rPr kumimoji="1" lang="ru-RU" sz="2000" b="1">
                <a:solidFill>
                  <a:srgbClr val="000000"/>
                </a:solidFill>
                <a:latin typeface="Arial Narrow" pitchFamily="34" charset="0"/>
              </a:rPr>
              <a:t>: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на основе НЭПа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постепенно накапливать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средства на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индустриализацию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за счет прогрессивного 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налогообложения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и роста доходов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 населения</a:t>
            </a:r>
          </a:p>
        </p:txBody>
      </p:sp>
      <p:sp>
        <p:nvSpPr>
          <p:cNvPr id="55305" name="AutoShape 4"/>
          <p:cNvSpPr>
            <a:spLocks noChangeArrowheads="1"/>
          </p:cNvSpPr>
          <p:nvPr/>
        </p:nvSpPr>
        <p:spPr bwMode="auto">
          <a:xfrm>
            <a:off x="6084888" y="4508500"/>
            <a:ext cx="3240087" cy="2349500"/>
          </a:xfrm>
          <a:prstGeom prst="roundRect">
            <a:avLst>
              <a:gd name="adj" fmla="val 16667"/>
            </a:avLst>
          </a:prstGeom>
          <a:solidFill>
            <a:srgbClr val="FE4C3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000" b="1" u="sng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kumimoji="1" lang="ru-RU" sz="2000" b="1" u="sng">
                <a:solidFill>
                  <a:srgbClr val="000000"/>
                </a:solidFill>
                <a:latin typeface="Arial Narrow" pitchFamily="34" charset="0"/>
              </a:rPr>
              <a:t>«Левые» коммунисты:</a:t>
            </a:r>
          </a:p>
          <a:p>
            <a:pPr algn="ctr">
              <a:buFontTx/>
              <a:buChar char="-"/>
            </a:pPr>
            <a:r>
              <a:rPr kumimoji="1" lang="ru-RU" sz="20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свертывание НЭПа,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- переход от рыночных  к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централизованным и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директивным 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методам управления </a:t>
            </a:r>
          </a:p>
          <a:p>
            <a:pPr algn="ctr"/>
            <a:r>
              <a:rPr kumimoji="1" lang="ru-RU" sz="1600" b="1">
                <a:solidFill>
                  <a:srgbClr val="000000"/>
                </a:solidFill>
                <a:latin typeface="Arial Narrow" pitchFamily="34" charset="0"/>
              </a:rPr>
              <a:t>экономикой</a:t>
            </a:r>
            <a:r>
              <a:rPr kumimoji="1" lang="ru-RU" sz="160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/>
            <a:endParaRPr kumimoji="1" lang="ru-RU" sz="160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kumimoji="1" lang="ru-RU" sz="160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Картинка 18 из 1061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6250"/>
            <a:ext cx="35988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 descr="Картинка 21 из 1140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49237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Картинка 5 из 50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4950" y="3141663"/>
            <a:ext cx="2303463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095375" y="4092575"/>
            <a:ext cx="1316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CC00"/>
                </a:solidFill>
                <a:latin typeface="Tahoma" pitchFamily="34" charset="0"/>
              </a:rPr>
              <a:t>И. Сталин</a:t>
            </a: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787900" y="4868863"/>
            <a:ext cx="1495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CC00"/>
                </a:solidFill>
                <a:latin typeface="Tahoma" pitchFamily="34" charset="0"/>
              </a:rPr>
              <a:t>В. Молотов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4500563" y="6021388"/>
            <a:ext cx="166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CC00"/>
                </a:solidFill>
                <a:latin typeface="Tahoma" pitchFamily="34" charset="0"/>
              </a:rPr>
              <a:t>Л. Каганович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4140200" y="0"/>
            <a:ext cx="5003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Сталин, Молотов и Каганович настаивали на усилении борьбы с кулачеством и ускоренной коллективизации.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Сигналом стала статья И.Сталина «Год великого перелома» 1929 г. </a:t>
            </a:r>
            <a:endParaRPr lang="ru-RU"/>
          </a:p>
        </p:txBody>
      </p:sp>
      <p:pic>
        <p:nvPicPr>
          <p:cNvPr id="56328" name="Picture 9" descr="228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46600"/>
            <a:ext cx="421163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</a:rPr>
              <a:t>В декабре 1929 г. ПАРТИЯ ВЫДВИНУЛА ЛОЗУНГ ЛИКВИДАЦИИ КУЛАЧЕСТВА КАК КЛАССА НА ОСНОВЕ ПРОВЕДЕНИЯ СПЛОШНОЙ КОЛЛЕКТИВИЗАЦИИ</a:t>
            </a:r>
          </a:p>
        </p:txBody>
      </p:sp>
      <p:pic>
        <p:nvPicPr>
          <p:cNvPr id="57346" name="Picture 4" descr="Картинка 87 из 582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3905250"/>
            <a:ext cx="2355850" cy="2952750"/>
          </a:xfrm>
        </p:spPr>
      </p:pic>
      <p:pic>
        <p:nvPicPr>
          <p:cNvPr id="57347" name="Picture 5" descr="ekonom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196975"/>
            <a:ext cx="20891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0" y="1628775"/>
            <a:ext cx="43561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chemeClr val="bg1"/>
                </a:solidFill>
              </a:rPr>
              <a:t>Ликвидация кулачества, </a:t>
            </a:r>
          </a:p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chemeClr val="bg1"/>
                </a:solidFill>
              </a:rPr>
              <a:t>кроме прочего, имела  цель обеспечить колхозы материальной базой. </a:t>
            </a:r>
          </a:p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chemeClr val="bg1"/>
                </a:solidFill>
              </a:rPr>
              <a:t>В 1-й половине 1930 г. было раскулачено 320 тыс. крестьянских хозяйств.</a:t>
            </a:r>
          </a:p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chemeClr val="bg1"/>
                </a:solidFill>
              </a:rPr>
              <a:t>3 категории кулаков 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те кто боролся с Советской властью, подлежали расстрелу,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выселение состоятельных кулаков в отдаленные районы СССР;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остальные расселялись на участках за пределами колхозных земель.</a:t>
            </a: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6588125" y="3832225"/>
            <a:ext cx="25558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CC00"/>
                </a:solidFill>
              </a:rPr>
              <a:t>Особенно жёсткие формы раскулачивание приняло после речи </a:t>
            </a:r>
          </a:p>
          <a:p>
            <a:pPr algn="ctr"/>
            <a:r>
              <a:rPr lang="ru-RU" sz="1600" b="1">
                <a:solidFill>
                  <a:srgbClr val="FFCC00"/>
                </a:solidFill>
              </a:rPr>
              <a:t>И. В. Сталина</a:t>
            </a:r>
            <a:r>
              <a:rPr lang="ru-RU" sz="1600" b="1" i="1">
                <a:solidFill>
                  <a:srgbClr val="FFCC00"/>
                </a:solidFill>
              </a:rPr>
              <a:t> </a:t>
            </a:r>
            <a:r>
              <a:rPr lang="ru-RU" sz="1600" b="1">
                <a:solidFill>
                  <a:srgbClr val="FFCC00"/>
                </a:solidFill>
              </a:rPr>
              <a:t>«Головокружение от успехов». </a:t>
            </a:r>
          </a:p>
        </p:txBody>
      </p:sp>
      <p:pic>
        <p:nvPicPr>
          <p:cNvPr id="57350" name="Picture 9" descr="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1196975"/>
            <a:ext cx="26638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Сплошная коллективизация привела к снижению производства зерна на 10 %, поголовья скота - в 2 раза</a:t>
            </a:r>
          </a:p>
        </p:txBody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5292725" cy="5257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endParaRPr lang="ru-RU" sz="2400" b="1" smtClean="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FFCC00"/>
                </a:solidFill>
              </a:rPr>
              <a:t>В 1932-1933 г. результате засухи и завышенных планов хлебозаготовок в отдельных районах СССР (Поволжье, Кавказ, Левобережная Украина) охватил голод, от которого погибло около 3 млн. человек.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FFCC00"/>
                </a:solidFill>
              </a:rPr>
              <a:t>Однако применяемый на Украине термин «ГОЛОДОМОР» как синоним «ГЕНОЦИД» не соответствует исторической правде и противоречит научному подходу.</a:t>
            </a:r>
          </a:p>
          <a:p>
            <a:pPr>
              <a:lnSpc>
                <a:spcPct val="90000"/>
              </a:lnSpc>
            </a:pPr>
            <a:endParaRPr lang="ru-RU" sz="2400" smtClean="0"/>
          </a:p>
        </p:txBody>
      </p:sp>
      <p:pic>
        <p:nvPicPr>
          <p:cNvPr id="58371" name="Picture 4" descr="Голодом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708275"/>
            <a:ext cx="352742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bg1"/>
                </a:solidFill>
              </a:rPr>
              <a:t>В результате мер властей к концу 2-й пятилетки в колхозы было объединено 93 % крестьянских хозяйств и </a:t>
            </a:r>
            <a:br>
              <a:rPr lang="ru-RU" sz="2400" b="1" smtClean="0">
                <a:solidFill>
                  <a:schemeClr val="bg1"/>
                </a:solidFill>
              </a:rPr>
            </a:br>
            <a:r>
              <a:rPr lang="ru-RU" sz="2400" b="1" smtClean="0">
                <a:solidFill>
                  <a:schemeClr val="bg1"/>
                </a:solidFill>
              </a:rPr>
              <a:t>99 % сельхозугодий</a:t>
            </a:r>
          </a:p>
        </p:txBody>
      </p:sp>
      <p:graphicFrame>
        <p:nvGraphicFramePr>
          <p:cNvPr id="59417" name="Group 25"/>
          <p:cNvGraphicFramePr>
            <a:graphicFrameLocks noGrp="1"/>
          </p:cNvGraphicFramePr>
          <p:nvPr/>
        </p:nvGraphicFramePr>
        <p:xfrm>
          <a:off x="0" y="1628775"/>
          <a:ext cx="9144000" cy="5351463"/>
        </p:xfrm>
        <a:graphic>
          <a:graphicData uri="http://schemas.openxmlformats.org/drawingml/2006/table">
            <a:tbl>
              <a:tblPr/>
              <a:tblGrid>
                <a:gridCol w="4140200"/>
                <a:gridCol w="5003800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ЭКОНОМИЧЕСКИЕ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ПОСЛЕДСТВИЯ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КОЛЛЕКТИВИЗАЦИИ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СОЦИАЛЬНЫЕ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ПОСЛЕДСТВИЯ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КОЛЛЕКТИВИЗАЦИИ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перекачивание средств из села в город;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отвлечение огромных средств от развития сельхозпроизводства и инфраструктуры села;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ликвидация кулачества как класса;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укрепление социальной базы сталинского режима;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огосударствление сельхозпроизводства;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отчуждение крестьян от собственности и результатов труда, ликвидация экономических стимулов развития сельхозпроизводства;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ликвидация «аграрного перенаселения».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массовый «исход» крестьян из деревень, дефицит рабочей силы на селе.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«БОЛЬШОЙ СКАЧОК» 1930-х гг.</a:t>
            </a:r>
          </a:p>
        </p:txBody>
      </p:sp>
      <p:sp>
        <p:nvSpPr>
          <p:cNvPr id="60418" name="AutoShape 4"/>
          <p:cNvSpPr>
            <a:spLocks noChangeArrowheads="1"/>
          </p:cNvSpPr>
          <p:nvPr/>
        </p:nvSpPr>
        <p:spPr bwMode="auto">
          <a:xfrm>
            <a:off x="0" y="1125538"/>
            <a:ext cx="4427538" cy="1081087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ru-RU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Преодоление стадиального отставания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от ведущих капиталистических стран</a:t>
            </a:r>
          </a:p>
          <a:p>
            <a:pPr algn="ctr"/>
            <a:endParaRPr lang="ru-RU" sz="1600" b="1"/>
          </a:p>
        </p:txBody>
      </p:sp>
      <p:sp>
        <p:nvSpPr>
          <p:cNvPr id="60419" name="AutoShape 5"/>
          <p:cNvSpPr>
            <a:spLocks noChangeArrowheads="1"/>
          </p:cNvSpPr>
          <p:nvPr/>
        </p:nvSpPr>
        <p:spPr bwMode="auto">
          <a:xfrm>
            <a:off x="0" y="2276475"/>
            <a:ext cx="4500563" cy="11525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Завоевание мирового экономического 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лидерства с целью превращения 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страны в базу мировой революции</a:t>
            </a:r>
          </a:p>
        </p:txBody>
      </p:sp>
      <p:sp>
        <p:nvSpPr>
          <p:cNvPr id="60420" name="AutoShape 6"/>
          <p:cNvSpPr>
            <a:spLocks noChangeArrowheads="1"/>
          </p:cNvSpPr>
          <p:nvPr/>
        </p:nvSpPr>
        <p:spPr bwMode="auto">
          <a:xfrm>
            <a:off x="0" y="3573463"/>
            <a:ext cx="4572000" cy="1008062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Преодоление технико-экономической 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зависимости от ведущих капиталистических 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стран – классовых противников</a:t>
            </a:r>
          </a:p>
          <a:p>
            <a:pPr algn="ctr"/>
            <a:endParaRPr lang="ru-RU" sz="1600" b="1"/>
          </a:p>
        </p:txBody>
      </p:sp>
      <p:sp>
        <p:nvSpPr>
          <p:cNvPr id="60421" name="AutoShape 7"/>
          <p:cNvSpPr>
            <a:spLocks noChangeArrowheads="1"/>
          </p:cNvSpPr>
          <p:nvPr/>
        </p:nvSpPr>
        <p:spPr bwMode="auto">
          <a:xfrm>
            <a:off x="0" y="4652963"/>
            <a:ext cx="4572000" cy="935037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Рост социальной базы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диктатуры пролетариата</a:t>
            </a:r>
            <a:endParaRPr lang="ru-RU"/>
          </a:p>
        </p:txBody>
      </p:sp>
      <p:sp>
        <p:nvSpPr>
          <p:cNvPr id="60422" name="AutoShape 8"/>
          <p:cNvSpPr>
            <a:spLocks noChangeArrowheads="1"/>
          </p:cNvSpPr>
          <p:nvPr/>
        </p:nvSpPr>
        <p:spPr bwMode="auto">
          <a:xfrm>
            <a:off x="0" y="5661025"/>
            <a:ext cx="4572000" cy="119697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Рост военной мощи в случае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«новой атаки мирового капитала»</a:t>
            </a:r>
          </a:p>
        </p:txBody>
      </p:sp>
      <p:sp>
        <p:nvSpPr>
          <p:cNvPr id="60423" name="Rectangle 11"/>
          <p:cNvSpPr>
            <a:spLocks noChangeArrowheads="1"/>
          </p:cNvSpPr>
          <p:nvPr/>
        </p:nvSpPr>
        <p:spPr bwMode="auto">
          <a:xfrm>
            <a:off x="4932363" y="1196975"/>
            <a:ext cx="4211637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  <a:p>
            <a:pPr algn="ctr"/>
            <a:endParaRPr lang="ru-RU" b="1">
              <a:solidFill>
                <a:schemeClr val="bg1"/>
              </a:solidFill>
            </a:endParaRPr>
          </a:p>
          <a:p>
            <a:pPr algn="ctr"/>
            <a:r>
              <a:rPr lang="ru-RU" b="1">
                <a:solidFill>
                  <a:schemeClr val="bg1"/>
                </a:solidFill>
              </a:rPr>
              <a:t>Превращение страны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из аграрной в индустриальную</a:t>
            </a:r>
          </a:p>
          <a:p>
            <a:pPr algn="ctr"/>
            <a:endParaRPr lang="ru-RU">
              <a:solidFill>
                <a:schemeClr val="bg1"/>
              </a:solidFill>
            </a:endParaRPr>
          </a:p>
          <a:p>
            <a:pPr algn="ctr"/>
            <a:endParaRPr lang="ru-RU"/>
          </a:p>
        </p:txBody>
      </p:sp>
      <p:sp>
        <p:nvSpPr>
          <p:cNvPr id="60424" name="Rectangle 12"/>
          <p:cNvSpPr>
            <a:spLocks noChangeArrowheads="1"/>
          </p:cNvSpPr>
          <p:nvPr/>
        </p:nvSpPr>
        <p:spPr bwMode="auto">
          <a:xfrm>
            <a:off x="4932363" y="2133600"/>
            <a:ext cx="421163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Осуществление форсированной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индустриализации</a:t>
            </a:r>
          </a:p>
        </p:txBody>
      </p:sp>
      <p:sp>
        <p:nvSpPr>
          <p:cNvPr id="60425" name="Rectangle 13"/>
          <p:cNvSpPr>
            <a:spLocks noChangeArrowheads="1"/>
          </p:cNvSpPr>
          <p:nvPr/>
        </p:nvSpPr>
        <p:spPr bwMode="auto">
          <a:xfrm>
            <a:off x="4932363" y="3141663"/>
            <a:ext cx="4211637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Превращение страны из ввозящей 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машины в производящую машины</a:t>
            </a:r>
          </a:p>
        </p:txBody>
      </p:sp>
      <p:sp>
        <p:nvSpPr>
          <p:cNvPr id="60426" name="Rectangle 15"/>
          <p:cNvSpPr>
            <a:spLocks noChangeArrowheads="1"/>
          </p:cNvSpPr>
          <p:nvPr/>
        </p:nvSpPr>
        <p:spPr bwMode="auto">
          <a:xfrm>
            <a:off x="5003800" y="4005263"/>
            <a:ext cx="4140200" cy="8366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Наращивание промышленного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производства группы «А»</a:t>
            </a:r>
          </a:p>
        </p:txBody>
      </p:sp>
      <p:sp>
        <p:nvSpPr>
          <p:cNvPr id="60427" name="Oval 16"/>
          <p:cNvSpPr>
            <a:spLocks noChangeArrowheads="1"/>
          </p:cNvSpPr>
          <p:nvPr/>
        </p:nvSpPr>
        <p:spPr bwMode="auto">
          <a:xfrm>
            <a:off x="323850" y="620713"/>
            <a:ext cx="8820150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Ц Е Л И</a:t>
            </a:r>
          </a:p>
        </p:txBody>
      </p:sp>
      <p:sp>
        <p:nvSpPr>
          <p:cNvPr id="60428" name="Rectangle 18"/>
          <p:cNvSpPr>
            <a:spLocks noChangeArrowheads="1"/>
          </p:cNvSpPr>
          <p:nvPr/>
        </p:nvSpPr>
        <p:spPr bwMode="auto">
          <a:xfrm>
            <a:off x="5003800" y="4941888"/>
            <a:ext cx="4140200" cy="1052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Создание новых отраслей промышленности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 (автомобиле- и тракторостроение, 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самолетостроение, станкостроение,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приборостроение)</a:t>
            </a:r>
          </a:p>
        </p:txBody>
      </p:sp>
      <p:sp>
        <p:nvSpPr>
          <p:cNvPr id="60429" name="Rectangle 19"/>
          <p:cNvSpPr>
            <a:spLocks noChangeArrowheads="1"/>
          </p:cNvSpPr>
          <p:nvPr/>
        </p:nvSpPr>
        <p:spPr bwMode="auto">
          <a:xfrm>
            <a:off x="5003800" y="6092825"/>
            <a:ext cx="4140200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Создание оборонной промышленности, 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рост военных расходов</a:t>
            </a:r>
          </a:p>
          <a:p>
            <a:pPr algn="ctr"/>
            <a:endParaRPr lang="ru-RU" sz="1600"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Источники индустриализации</a:t>
            </a:r>
          </a:p>
        </p:txBody>
      </p:sp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0" y="1052513"/>
            <a:ext cx="3348038" cy="5805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 u="sng">
              <a:solidFill>
                <a:schemeClr val="bg1"/>
              </a:solidFill>
            </a:endParaRPr>
          </a:p>
          <a:p>
            <a:pPr algn="ctr"/>
            <a:endParaRPr lang="ru-RU" sz="2000" b="1" u="sng">
              <a:solidFill>
                <a:schemeClr val="bg1"/>
              </a:solidFill>
            </a:endParaRPr>
          </a:p>
          <a:p>
            <a:pPr algn="ctr"/>
            <a:endParaRPr lang="ru-RU" sz="2000" b="1" u="sng">
              <a:solidFill>
                <a:schemeClr val="bg1"/>
              </a:solidFill>
            </a:endParaRPr>
          </a:p>
          <a:p>
            <a:pPr algn="ctr"/>
            <a:endParaRPr lang="ru-RU" sz="2000" b="1" u="sng">
              <a:solidFill>
                <a:schemeClr val="bg1"/>
              </a:solidFill>
            </a:endParaRPr>
          </a:p>
          <a:p>
            <a:pPr algn="ctr"/>
            <a:endParaRPr lang="ru-RU" sz="2000" b="1" u="sng">
              <a:solidFill>
                <a:schemeClr val="bg1"/>
              </a:solidFill>
            </a:endParaRPr>
          </a:p>
          <a:p>
            <a:pPr algn="ctr"/>
            <a:endParaRPr lang="ru-RU" sz="2400" b="1" u="sng">
              <a:solidFill>
                <a:schemeClr val="bg1"/>
              </a:solidFill>
            </a:endParaRPr>
          </a:p>
          <a:p>
            <a:pPr algn="ctr"/>
            <a:r>
              <a:rPr lang="ru-RU" sz="2400" b="1" u="sng">
                <a:solidFill>
                  <a:schemeClr val="bg1"/>
                </a:solidFill>
              </a:rPr>
              <a:t>Внешние:</a:t>
            </a:r>
          </a:p>
          <a:p>
            <a:pPr algn="ctr"/>
            <a:endParaRPr lang="ru-RU" sz="1000" b="1" u="sng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r>
              <a:rPr lang="ru-RU" sz="2400" b="1">
                <a:solidFill>
                  <a:schemeClr val="bg1"/>
                </a:solidFill>
              </a:rPr>
              <a:t>наращивание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экспорта хлеба,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минеральных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ресурсов и леса;</a:t>
            </a:r>
          </a:p>
          <a:p>
            <a:pPr algn="ctr"/>
            <a:endParaRPr lang="ru-RU" sz="10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r>
              <a:rPr lang="ru-RU" sz="2400" b="1">
                <a:solidFill>
                  <a:schemeClr val="bg1"/>
                </a:solidFill>
              </a:rPr>
              <a:t>продажа</a:t>
            </a:r>
          </a:p>
          <a:p>
            <a:pPr algn="ctr">
              <a:buFontTx/>
              <a:buChar char="•"/>
            </a:pPr>
            <a:r>
              <a:rPr lang="ru-RU" sz="2400" b="1">
                <a:solidFill>
                  <a:schemeClr val="bg1"/>
                </a:solidFill>
              </a:rPr>
              <a:t>произведений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искусства на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международных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аукционах;</a:t>
            </a:r>
          </a:p>
          <a:p>
            <a:pPr algn="ctr"/>
            <a:endParaRPr lang="ru-RU" sz="10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r>
              <a:rPr lang="ru-RU" sz="2400" b="1">
                <a:solidFill>
                  <a:schemeClr val="bg1"/>
                </a:solidFill>
              </a:rPr>
              <a:t>внешние займы.</a:t>
            </a:r>
          </a:p>
          <a:p>
            <a:pPr algn="ctr">
              <a:buFontTx/>
              <a:buChar char="•"/>
            </a:pPr>
            <a:endParaRPr lang="ru-RU" sz="24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sz="24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sz="20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sz="2000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5580063" y="1052513"/>
            <a:ext cx="3563937" cy="5805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 b="1" u="sng">
              <a:solidFill>
                <a:schemeClr val="bg1"/>
              </a:solidFill>
            </a:endParaRPr>
          </a:p>
          <a:p>
            <a:endParaRPr lang="ru-RU" sz="2000" b="1" u="sng">
              <a:solidFill>
                <a:schemeClr val="bg1"/>
              </a:solidFill>
            </a:endParaRPr>
          </a:p>
          <a:p>
            <a:endParaRPr lang="ru-RU" sz="2000" b="1" u="sng">
              <a:solidFill>
                <a:schemeClr val="bg1"/>
              </a:solidFill>
            </a:endParaRPr>
          </a:p>
          <a:p>
            <a:endParaRPr lang="ru-RU" sz="2000" b="1" u="sng">
              <a:solidFill>
                <a:schemeClr val="bg1"/>
              </a:solidFill>
            </a:endParaRPr>
          </a:p>
          <a:p>
            <a:r>
              <a:rPr lang="ru-RU" sz="2000" b="1" u="sng">
                <a:solidFill>
                  <a:schemeClr val="bg1"/>
                </a:solidFill>
              </a:rPr>
              <a:t>Внутренние:</a:t>
            </a:r>
          </a:p>
          <a:p>
            <a:endParaRPr lang="ru-RU" sz="1000" b="1" u="sng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рост налогообложения </a:t>
            </a:r>
          </a:p>
          <a:p>
            <a:r>
              <a:rPr lang="ru-RU" sz="2000" b="1">
                <a:solidFill>
                  <a:schemeClr val="bg1"/>
                </a:solidFill>
              </a:rPr>
              <a:t>«нэпманов» и деревни;</a:t>
            </a:r>
          </a:p>
          <a:p>
            <a:endParaRPr lang="ru-RU" sz="20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выпуск облигаций </a:t>
            </a:r>
          </a:p>
          <a:p>
            <a:r>
              <a:rPr lang="ru-RU" sz="2000" b="1">
                <a:solidFill>
                  <a:schemeClr val="bg1"/>
                </a:solidFill>
              </a:rPr>
              <a:t>государственного займа;</a:t>
            </a:r>
          </a:p>
          <a:p>
            <a:endParaRPr lang="ru-RU" sz="20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принудительный труд </a:t>
            </a:r>
          </a:p>
          <a:p>
            <a:r>
              <a:rPr lang="ru-RU" sz="2000" b="1">
                <a:solidFill>
                  <a:schemeClr val="bg1"/>
                </a:solidFill>
              </a:rPr>
              <a:t>заключенных в районах </a:t>
            </a:r>
          </a:p>
          <a:p>
            <a:r>
              <a:rPr lang="ru-RU" sz="2000" b="1">
                <a:solidFill>
                  <a:schemeClr val="bg1"/>
                </a:solidFill>
              </a:rPr>
              <a:t>Сибири и Крайнего Севера, </a:t>
            </a:r>
          </a:p>
          <a:p>
            <a:r>
              <a:rPr lang="ru-RU" sz="2000" b="1">
                <a:solidFill>
                  <a:schemeClr val="bg1"/>
                </a:solidFill>
              </a:rPr>
              <a:t>где существовал дефицит</a:t>
            </a:r>
          </a:p>
          <a:p>
            <a:r>
              <a:rPr lang="ru-RU" sz="2000" b="1">
                <a:solidFill>
                  <a:schemeClr val="bg1"/>
                </a:solidFill>
              </a:rPr>
              <a:t>трудовых ресурсов;</a:t>
            </a:r>
          </a:p>
          <a:p>
            <a:endParaRPr lang="ru-RU" sz="10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кампания по сдаче валюты </a:t>
            </a:r>
          </a:p>
          <a:p>
            <a:r>
              <a:rPr lang="ru-RU" sz="2000" b="1">
                <a:solidFill>
                  <a:schemeClr val="bg1"/>
                </a:solidFill>
              </a:rPr>
              <a:t>населением;</a:t>
            </a:r>
          </a:p>
          <a:p>
            <a:endParaRPr lang="ru-RU" sz="8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chemeClr val="bg1"/>
                </a:solidFill>
              </a:rPr>
              <a:t> рост производства </a:t>
            </a:r>
          </a:p>
          <a:p>
            <a:r>
              <a:rPr lang="ru-RU" sz="2000" b="1">
                <a:solidFill>
                  <a:schemeClr val="bg1"/>
                </a:solidFill>
              </a:rPr>
              <a:t>спиртных напитков.</a:t>
            </a:r>
          </a:p>
          <a:p>
            <a:endParaRPr lang="ru-RU" sz="2000" b="1">
              <a:solidFill>
                <a:schemeClr val="bg1"/>
              </a:solidFill>
            </a:endParaRPr>
          </a:p>
          <a:p>
            <a:endParaRPr lang="ru-RU" sz="2000" b="1">
              <a:solidFill>
                <a:schemeClr val="bg1"/>
              </a:solidFill>
            </a:endParaRPr>
          </a:p>
          <a:p>
            <a:endParaRPr lang="ru-RU" sz="2000" b="1">
              <a:solidFill>
                <a:schemeClr val="bg1"/>
              </a:solidFill>
            </a:endParaRPr>
          </a:p>
          <a:p>
            <a:endParaRPr lang="ru-RU" sz="2000" b="1">
              <a:solidFill>
                <a:schemeClr val="bg1"/>
              </a:solidFill>
            </a:endParaRPr>
          </a:p>
          <a:p>
            <a:endParaRPr lang="ru-RU" sz="2000" b="1">
              <a:solidFill>
                <a:schemeClr val="bg1"/>
              </a:solidFill>
            </a:endParaRPr>
          </a:p>
          <a:p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61444" name="Picture 7" descr="cb2e55f75c8caacdf60625e7ef0_pr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276475"/>
            <a:ext cx="2232025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437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ОСНОВНЫЕ МЕТОДЫ ДОСТИЖЕНИЯ «БОЛЬШОГО СКАЧКА»</a:t>
            </a:r>
          </a:p>
        </p:txBody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огосударствление экономики, ликвидация капиталистических элементов;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централизованное управление народным хозяйством на основе пятилетних планов; 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командно-административные методы  управления;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принудительная коллективизация;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раскулачивание зажиточного и среднего крестьянства;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развитие «социалистического соревнования» и стахановского движения»;</a:t>
            </a:r>
          </a:p>
          <a:p>
            <a:pPr algn="just">
              <a:lnSpc>
                <a:spcPct val="90000"/>
              </a:lnSpc>
            </a:pPr>
            <a:r>
              <a:rPr lang="ru-RU" sz="2400" smtClean="0">
                <a:solidFill>
                  <a:schemeClr val="bg1"/>
                </a:solidFill>
              </a:rPr>
              <a:t>репрессии, политика «большого террора» (1937-1938 гг.).</a:t>
            </a:r>
          </a:p>
          <a:p>
            <a:pPr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ЧЕРТЫ ПОЛИТИЧЕСКОЙ СИСТЕМЫ</a:t>
            </a:r>
            <a:br>
              <a:rPr lang="ru-RU" sz="2800" b="1" smtClean="0">
                <a:solidFill>
                  <a:schemeClr val="bg1"/>
                </a:solidFill>
              </a:rPr>
            </a:br>
            <a:r>
              <a:rPr lang="ru-RU" sz="2800" b="1" smtClean="0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</a:rPr>
              <a:t>CCC</a:t>
            </a:r>
            <a:r>
              <a:rPr lang="ru-RU" sz="2800" b="1" smtClean="0">
                <a:solidFill>
                  <a:schemeClr val="bg1"/>
                </a:solidFill>
              </a:rPr>
              <a:t>Р В 1930-е гг.</a:t>
            </a:r>
            <a:br>
              <a:rPr lang="ru-RU" sz="2800" b="1" smtClean="0">
                <a:solidFill>
                  <a:schemeClr val="bg1"/>
                </a:solidFill>
              </a:rPr>
            </a:br>
            <a:endParaRPr lang="ru-RU" sz="2800" b="1" smtClean="0">
              <a:solidFill>
                <a:schemeClr val="bg1"/>
              </a:solidFill>
            </a:endParaRPr>
          </a:p>
        </p:txBody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>
          <a:xfrm>
            <a:off x="323850" y="4005263"/>
            <a:ext cx="4535488" cy="2852737"/>
          </a:xfrm>
        </p:spPr>
        <p:txBody>
          <a:bodyPr/>
          <a:lstStyle/>
          <a:p>
            <a:pPr marL="533400" indent="-533400" algn="just">
              <a:lnSpc>
                <a:spcPct val="80000"/>
              </a:lnSpc>
              <a:buFont typeface="Arial" charset="0"/>
              <a:buNone/>
            </a:pPr>
            <a:endParaRPr lang="ru-RU" sz="1400" smtClean="0">
              <a:solidFill>
                <a:schemeClr val="bg1"/>
              </a:solidFill>
            </a:endParaRPr>
          </a:p>
          <a:p>
            <a:pPr marL="533400" indent="-533400" algn="just">
              <a:lnSpc>
                <a:spcPct val="80000"/>
              </a:lnSpc>
              <a:buFont typeface="Arial" charset="0"/>
              <a:buNone/>
            </a:pPr>
            <a:endParaRPr lang="ru-RU" sz="2800" smtClean="0">
              <a:solidFill>
                <a:schemeClr val="bg1"/>
              </a:solidFill>
            </a:endParaRPr>
          </a:p>
        </p:txBody>
      </p:sp>
      <p:pic>
        <p:nvPicPr>
          <p:cNvPr id="63491" name="Picture 5" descr="58461rm_11_27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4306888"/>
            <a:ext cx="356393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0" y="981075"/>
            <a:ext cx="5580063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1. Сращивание партийного и государственного аппарата. Диктат партии над государством.</a:t>
            </a:r>
          </a:p>
          <a:p>
            <a:pPr marL="342900" indent="-342900" algn="just"/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2. Однопартийный характер органов власти.</a:t>
            </a:r>
          </a:p>
          <a:p>
            <a:pPr marL="342900" indent="-342900" algn="just"/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3. Безальтернативность выборов.</a:t>
            </a:r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4. Формальный характер власти Советов народных депутатов.</a:t>
            </a: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5.«Чрезвычайшина» как метод управления страной (чрезвычайное законодательство, гипертрофия карательного аппарата, судебные и внесудебные репрессии).</a:t>
            </a:r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6. Назначенчество, номенклатурные списки.</a:t>
            </a: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7. Всевластие партноменклатуры.</a:t>
            </a:r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8. Ведомственность.</a:t>
            </a:r>
            <a:endParaRPr lang="ru-RU" sz="800">
              <a:solidFill>
                <a:schemeClr val="bg1"/>
              </a:solidFill>
            </a:endParaRPr>
          </a:p>
          <a:p>
            <a:pPr marL="342900" indent="-342900" algn="just"/>
            <a:r>
              <a:rPr lang="ru-RU" sz="2000">
                <a:solidFill>
                  <a:schemeClr val="bg1"/>
                </a:solidFill>
              </a:rPr>
              <a:t>9. Вождизм и культ вождя. </a:t>
            </a:r>
          </a:p>
        </p:txBody>
      </p:sp>
      <p:pic>
        <p:nvPicPr>
          <p:cNvPr id="63493" name="Picture 7" descr="stalin_para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836613"/>
            <a:ext cx="23606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8" descr="802752_1_F"/>
          <p:cNvPicPr>
            <a:picLocks noChangeAspect="1" noChangeArrowheads="1"/>
          </p:cNvPicPr>
          <p:nvPr/>
        </p:nvPicPr>
        <p:blipFill>
          <a:blip r:embed="rId4"/>
          <a:srcRect l="-4126" b="6917"/>
          <a:stretch>
            <a:fillRect/>
          </a:stretch>
        </p:blipFill>
        <p:spPr bwMode="auto">
          <a:xfrm>
            <a:off x="8089900" y="0"/>
            <a:ext cx="10541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«ЧРЕЗВЫЧАЙНОЕ ЗАКОНОДАТЕЛЬСТВО»</a:t>
            </a:r>
          </a:p>
        </p:txBody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>
          <a:xfrm>
            <a:off x="0" y="692150"/>
            <a:ext cx="6156325" cy="616585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2300" b="1" smtClean="0">
                <a:solidFill>
                  <a:schemeClr val="bg1"/>
                </a:solidFill>
              </a:rPr>
              <a:t>7 августа 1932 г. –  постановление «Об охране имущества государственных предприятий, совхозов и кооперативов, укреплении государственной собственности» (высшая мера наказания за хищение – расстрел с конфискацией имущества, при смягчающих обстоятельствах – 10 лет с конфискацией имущества»);</a:t>
            </a:r>
          </a:p>
          <a:p>
            <a:pPr algn="just">
              <a:lnSpc>
                <a:spcPct val="80000"/>
              </a:lnSpc>
            </a:pPr>
            <a:r>
              <a:rPr lang="ru-RU" sz="2300" b="1" smtClean="0">
                <a:solidFill>
                  <a:schemeClr val="bg1"/>
                </a:solidFill>
              </a:rPr>
              <a:t>7 апреля 1935 г. – постановление ЦИК и СНК о привлечении к уголовной ответственности лиц с 12 лет;</a:t>
            </a:r>
          </a:p>
          <a:p>
            <a:pPr algn="just">
              <a:lnSpc>
                <a:spcPct val="80000"/>
              </a:lnSpc>
            </a:pPr>
            <a:r>
              <a:rPr lang="ru-RU" sz="2300" b="1" smtClean="0">
                <a:solidFill>
                  <a:schemeClr val="bg1"/>
                </a:solidFill>
              </a:rPr>
              <a:t>Март 1935 г. – закон о наказании членов семей изменников Родины;</a:t>
            </a:r>
          </a:p>
          <a:p>
            <a:pPr algn="just">
              <a:lnSpc>
                <a:spcPct val="80000"/>
              </a:lnSpc>
            </a:pPr>
            <a:r>
              <a:rPr lang="ru-RU" sz="2300" b="1" smtClean="0">
                <a:solidFill>
                  <a:schemeClr val="bg1"/>
                </a:solidFill>
              </a:rPr>
              <a:t>1939 г. – установление минимума трудодней для выработки в колхозах;</a:t>
            </a:r>
          </a:p>
          <a:p>
            <a:pPr algn="just">
              <a:lnSpc>
                <a:spcPct val="80000"/>
              </a:lnSpc>
            </a:pPr>
            <a:r>
              <a:rPr lang="ru-RU" sz="2300" b="1" smtClean="0">
                <a:solidFill>
                  <a:schemeClr val="bg1"/>
                </a:solidFill>
              </a:rPr>
              <a:t>1940 г. – запрет самовольного ухода с предприятия, уголовная ответственность за прогулы.</a:t>
            </a:r>
            <a:endParaRPr lang="ru-RU" sz="2400" b="1" smtClean="0">
              <a:solidFill>
                <a:schemeClr val="bg1"/>
              </a:solidFill>
            </a:endParaRPr>
          </a:p>
        </p:txBody>
      </p:sp>
      <p:pic>
        <p:nvPicPr>
          <p:cNvPr id="64515" name="Picture 5" descr="0_63c9d_e289fb03_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268413"/>
            <a:ext cx="29876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9250"/>
          </a:xfrm>
        </p:spPr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</a:rPr>
              <a:t>В НАЧАЛЕ ХХ в. В РОССИИ ПРОДОЛЖАЛАСЬ МОДЕРНИЗАЦИЯ ТАК НАЗЫВАЕМОГО «ДОГОНЯЮЩЕГО ТИПА» СТРАН 1-ГО ЭШЕЛОНА. МОДЕРНИЗАЦИЯ ПРЕИМУЩЕСТВЕННО ЗАТРОНУЛА ОТРАСЛИ ЭКОНОМИКИ, ОТ КОТОРЫХ ЗАВИСЕЛО ВОЕННОЕ И ПОЛИТИЧЕСКОЕ МОГУЩЕСТВО СТРАНЫ</a:t>
            </a:r>
          </a:p>
        </p:txBody>
      </p:sp>
      <p:pic>
        <p:nvPicPr>
          <p:cNvPr id="19458" name="Picture 4" descr="img6"/>
          <p:cNvPicPr>
            <a:picLocks noChangeAspect="1" noChangeArrowheads="1"/>
          </p:cNvPicPr>
          <p:nvPr/>
        </p:nvPicPr>
        <p:blipFill>
          <a:blip r:embed="rId2"/>
          <a:srcRect t="22688"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39" name="Picture 5" descr="0012-012-Politicheskie-repressii-1930-kh-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4356100" y="4508500"/>
            <a:ext cx="4248150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ru-RU"/>
              <a:t>Через систему ГУЛАГа </a:t>
            </a:r>
          </a:p>
          <a:p>
            <a:pPr algn="just"/>
            <a:r>
              <a:rPr lang="ru-RU"/>
              <a:t>(Главное управление лагерей) прошло</a:t>
            </a:r>
          </a:p>
          <a:p>
            <a:pPr algn="just"/>
            <a:r>
              <a:rPr lang="ru-RU"/>
              <a:t>около 3-4 млн. человек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4067175" cy="1341438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«ВОЛНЫ» РЕПРЕССИЙ</a:t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2800" b="1" smtClean="0">
                <a:solidFill>
                  <a:schemeClr val="bg1"/>
                </a:solidFill>
              </a:rPr>
              <a:t>в конце 1920-1940-х гг.</a:t>
            </a:r>
          </a:p>
        </p:txBody>
      </p:sp>
      <p:sp>
        <p:nvSpPr>
          <p:cNvPr id="66562" name="AutoShape 4"/>
          <p:cNvSpPr>
            <a:spLocks noChangeArrowheads="1"/>
          </p:cNvSpPr>
          <p:nvPr/>
        </p:nvSpPr>
        <p:spPr bwMode="auto">
          <a:xfrm>
            <a:off x="0" y="4797425"/>
            <a:ext cx="5076825" cy="2060575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chemeClr val="bg1"/>
                </a:solidFill>
              </a:rPr>
              <a:t>1929-32 гг. –</a:t>
            </a:r>
            <a:r>
              <a:rPr lang="ru-RU">
                <a:solidFill>
                  <a:schemeClr val="bg1"/>
                </a:solidFill>
              </a:rPr>
              <a:t> инженеры и «спецы»,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chemeClr val="bg1"/>
                </a:solidFill>
              </a:rPr>
              <a:t>интеллигенция («дело академиков» 1929 г.),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chemeClr val="bg1"/>
                </a:solidFill>
              </a:rPr>
              <a:t>«раскулаченные» крестьяне, служители церкви</a:t>
            </a:r>
          </a:p>
          <a:p>
            <a:pPr algn="ctr"/>
            <a:endParaRPr lang="ru-RU"/>
          </a:p>
        </p:txBody>
      </p:sp>
      <p:sp>
        <p:nvSpPr>
          <p:cNvPr id="66563" name="AutoShape 5"/>
          <p:cNvSpPr>
            <a:spLocks noChangeArrowheads="1"/>
          </p:cNvSpPr>
          <p:nvPr/>
        </p:nvSpPr>
        <p:spPr bwMode="auto">
          <a:xfrm>
            <a:off x="611188" y="3213100"/>
            <a:ext cx="6697662" cy="1871663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ru-RU" sz="1600" b="1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1937 – 38 гг. – «ежовщина» члены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ru-RU" sz="1600" b="1">
                <a:solidFill>
                  <a:schemeClr val="bg1"/>
                </a:solidFill>
              </a:rPr>
              <a:t>оппозиций 1920-х гг.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 в ВПК(б), члены партии с дореволюционным стажем,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остатки социалистов, члены Политбюро, начкомсостав РККА,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крестьяне, интеллигенция</a:t>
            </a:r>
          </a:p>
          <a:p>
            <a:pPr algn="ctr"/>
            <a:endParaRPr lang="ru-RU"/>
          </a:p>
        </p:txBody>
      </p:sp>
      <p:sp>
        <p:nvSpPr>
          <p:cNvPr id="66564" name="AutoShape 6"/>
          <p:cNvSpPr>
            <a:spLocks noChangeArrowheads="1"/>
          </p:cNvSpPr>
          <p:nvPr/>
        </p:nvSpPr>
        <p:spPr bwMode="auto">
          <a:xfrm>
            <a:off x="1763713" y="1557338"/>
            <a:ext cx="6480175" cy="1728787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ru-RU" sz="1600" b="1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1944-45 гг. – депортация народов, военнопленные и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репатриированные,  участники вооруженных антисоветских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solidFill>
                  <a:schemeClr val="bg1"/>
                </a:solidFill>
              </a:rPr>
              <a:t>формирований на оккупированной территории</a:t>
            </a:r>
          </a:p>
          <a:p>
            <a:pPr algn="ctr"/>
            <a:endParaRPr lang="ru-RU" sz="1600" b="1"/>
          </a:p>
        </p:txBody>
      </p:sp>
      <p:sp>
        <p:nvSpPr>
          <p:cNvPr id="66565" name="AutoShape 7"/>
          <p:cNvSpPr>
            <a:spLocks noChangeArrowheads="1"/>
          </p:cNvSpPr>
          <p:nvPr/>
        </p:nvSpPr>
        <p:spPr bwMode="auto">
          <a:xfrm>
            <a:off x="3924300" y="0"/>
            <a:ext cx="5219700" cy="1700213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ru-RU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chemeClr val="bg1"/>
                </a:solidFill>
              </a:rPr>
              <a:t>1949 г. – «повторники», интеллигенция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chemeClr val="bg1"/>
                </a:solidFill>
              </a:rPr>
              <a:t> («космополиты»), участники сопротивления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chemeClr val="bg1"/>
                </a:solidFill>
              </a:rPr>
              <a:t>в советских республиках</a:t>
            </a:r>
          </a:p>
          <a:p>
            <a:pPr algn="ctr"/>
            <a:endParaRPr lang="ru-RU"/>
          </a:p>
        </p:txBody>
      </p:sp>
      <p:pic>
        <p:nvPicPr>
          <p:cNvPr id="66566" name="Picture 8" descr="1_2_4_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4838" y="4338638"/>
            <a:ext cx="21891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0" descr="Ej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2875"/>
            <a:ext cx="17811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11"/>
          <p:cNvSpPr>
            <a:spLocks noChangeArrowheads="1"/>
          </p:cNvSpPr>
          <p:nvPr/>
        </p:nvSpPr>
        <p:spPr bwMode="auto">
          <a:xfrm>
            <a:off x="0" y="3068638"/>
            <a:ext cx="1547813" cy="304800"/>
          </a:xfrm>
          <a:prstGeom prst="rect">
            <a:avLst/>
          </a:prstGeom>
          <a:solidFill>
            <a:srgbClr val="F0F0F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/>
              <a:t>ЕЖОВ Н. И.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r>
              <a:rPr lang="ru-RU" sz="2400" b="1" smtClean="0">
                <a:solidFill>
                  <a:srgbClr val="FF9900"/>
                </a:solidFill>
              </a:rPr>
              <a:t>ПОКАЗАТЕЛЬНЫЕ СУДЕБНЫЕ ПРОЦЕССЫ 1930-х гг.</a:t>
            </a:r>
          </a:p>
        </p:txBody>
      </p:sp>
      <p:sp>
        <p:nvSpPr>
          <p:cNvPr id="67586" name="Rectangle 3"/>
          <p:cNvSpPr>
            <a:spLocks noGrp="1"/>
          </p:cNvSpPr>
          <p:nvPr>
            <p:ph type="body" idx="4294967295"/>
          </p:nvPr>
        </p:nvSpPr>
        <p:spPr>
          <a:xfrm>
            <a:off x="0" y="836613"/>
            <a:ext cx="6732588" cy="6021387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1928 г. –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Шахтинское дело;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1930 г. –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«Промпартии»,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группы Чаянова-Кондратьева;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Союза освобождения Украины,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«академиков»;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1931 г. –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«Союзного бюро меньшевиков»;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1935 г. –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Московской контрреволюционной организации;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1936 г. –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троцкистско-зиновьевского объединенного центра;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1937 г.  -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антисоветского параллельного троцкистского центра;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«маршалов» (закрытый процесс);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1938 г. –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chemeClr val="bg1"/>
                </a:solidFill>
              </a:rPr>
              <a:t>дело антисоветского правотроцкистского блока.</a:t>
            </a:r>
          </a:p>
        </p:txBody>
      </p:sp>
      <p:pic>
        <p:nvPicPr>
          <p:cNvPr id="67587" name="Picture 5" descr="image_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1196975"/>
            <a:ext cx="3348037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7" descr="1203495752_00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292600"/>
            <a:ext cx="31321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im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596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12" descr="49062rm_41_24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955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14" descr="439344b9bb6e6099ddf90f0b9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0"/>
            <a:ext cx="204311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0" descr="20_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8950" y="3978275"/>
            <a:ext cx="23050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img3"/>
          <p:cNvPicPr>
            <a:picLocks noChangeAspect="1" noChangeArrowheads="1"/>
          </p:cNvPicPr>
          <p:nvPr/>
        </p:nvPicPr>
        <p:blipFill>
          <a:blip r:embed="rId6"/>
          <a:srcRect t="35301" b="42639"/>
          <a:stretch>
            <a:fillRect/>
          </a:stretch>
        </p:blipFill>
        <p:spPr bwMode="auto">
          <a:xfrm>
            <a:off x="0" y="5229225"/>
            <a:ext cx="68040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5651500" y="2420938"/>
            <a:ext cx="3492500" cy="1512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«Неграмотный человек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стоит вне политики»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В.И. Ленин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46075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«БОЛЬШОЙ СТИЛЬ» В КУЛЬТУРЕ</a:t>
            </a:r>
          </a:p>
        </p:txBody>
      </p:sp>
      <p:pic>
        <p:nvPicPr>
          <p:cNvPr id="69634" name="Picture 4" descr="0_e64c_311e9251_XL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25538"/>
            <a:ext cx="3989388" cy="3101975"/>
          </a:xfrm>
        </p:spPr>
      </p:pic>
      <p:pic>
        <p:nvPicPr>
          <p:cNvPr id="69635" name="Picture 5" descr="Картинка 49 из 95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4763" y="3398838"/>
            <a:ext cx="5329237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 descr="Картинка 7 из 25381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87788"/>
            <a:ext cx="39243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 descr="manez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836613"/>
            <a:ext cx="5148262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5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73238"/>
            <a:ext cx="4500562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6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1300"/>
            <a:ext cx="54959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4576763"/>
            <a:ext cx="3635375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8"/>
          <p:cNvSpPr>
            <a:spLocks noGrp="1"/>
          </p:cNvSpPr>
          <p:nvPr>
            <p:ph type="title"/>
          </p:nvPr>
        </p:nvSpPr>
        <p:spPr>
          <a:xfrm>
            <a:off x="4211638" y="260350"/>
            <a:ext cx="4932362" cy="1143000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>СССР </a:t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>в 1930-х гг. в фотографиях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6416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5" y="3692525"/>
            <a:ext cx="42005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6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49323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Самые страшные фотографии... довоенного СССР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0"/>
            <a:ext cx="38512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</a:rPr>
              <a:t>ВНЕШНЯЯ ПОЛИТИКА СССР В 1920-1930 гг.</a:t>
            </a:r>
          </a:p>
        </p:txBody>
      </p:sp>
      <p:sp>
        <p:nvSpPr>
          <p:cNvPr id="72706" name="Содержимое 2"/>
          <p:cNvSpPr>
            <a:spLocks noGrp="1"/>
          </p:cNvSpPr>
          <p:nvPr>
            <p:ph idx="4294967295"/>
          </p:nvPr>
        </p:nvSpPr>
        <p:spPr>
          <a:xfrm>
            <a:off x="0" y="952500"/>
            <a:ext cx="9144000" cy="5905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smtClean="0">
                <a:solidFill>
                  <a:schemeClr val="bg1"/>
                </a:solidFill>
                <a:cs typeface="Times New Roman" pitchFamily="18" charset="0"/>
              </a:rPr>
              <a:t>1.  </a:t>
            </a:r>
            <a:r>
              <a:rPr lang="ru-RU" sz="1600" b="1" smtClean="0">
                <a:solidFill>
                  <a:schemeClr val="bg1"/>
                </a:solidFill>
              </a:rPr>
              <a:t>В 1920-1930-е гг. СССР признали ведущие державы мира: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 В 1924 г. - установлены дипломатические отношения с Великобританией, Францией, Италией;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1933 г. – с США;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активно развивалось экономическое сотрудничество с Германией;</a:t>
            </a:r>
          </a:p>
          <a:p>
            <a:pPr>
              <a:buFont typeface="Arial" charset="0"/>
              <a:buNone/>
            </a:pPr>
            <a:r>
              <a:rPr lang="ru-RU" sz="1600" smtClean="0">
                <a:solidFill>
                  <a:schemeClr val="bg1"/>
                </a:solidFill>
              </a:rPr>
              <a:t>2. С 1933 г. до августа 1939 г. с установлением нацисткой власти в Германии внешняя политика имела </a:t>
            </a:r>
            <a:r>
              <a:rPr lang="ru-RU" sz="1600" b="1" smtClean="0">
                <a:solidFill>
                  <a:schemeClr val="bg1"/>
                </a:solidFill>
              </a:rPr>
              <a:t>антигерманскую направленность</a:t>
            </a:r>
            <a:r>
              <a:rPr lang="ru-RU" sz="1600" smtClean="0">
                <a:solidFill>
                  <a:schemeClr val="bg1"/>
                </a:solidFill>
              </a:rPr>
              <a:t> и была направлена на создание </a:t>
            </a:r>
            <a:r>
              <a:rPr lang="ru-RU" sz="1600" b="1" smtClean="0">
                <a:solidFill>
                  <a:schemeClr val="bg1"/>
                </a:solidFill>
              </a:rPr>
              <a:t>системы коллективной безопасности: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договоры о взаимопомощи с Францией и Чехословакией (1935 г.);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 осуждение нападения Италии на Эфиопию (1935 г.); 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поддержка Испанской Республики в борьбе против мятежа генерала Франко (1936 г.) </a:t>
            </a:r>
          </a:p>
          <a:p>
            <a:pPr>
              <a:buFont typeface="Arial" charset="0"/>
              <a:buNone/>
            </a:pPr>
            <a:endParaRPr lang="ru-RU" sz="800" b="1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ru-RU" sz="1600" b="1" smtClean="0">
                <a:solidFill>
                  <a:schemeClr val="bg1"/>
                </a:solidFill>
              </a:rPr>
              <a:t>3. Напряженная обстановка сохранялась на Дальнем Востоке: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в 1938-1939 гг. вооруженные столкновения с японской Квантунской армией на озере Хасан и реке Халхин-Гол и на территории Монголии. СССР добился территориальных уступок.</a:t>
            </a:r>
          </a:p>
          <a:p>
            <a:pPr>
              <a:buFont typeface="Arial" charset="0"/>
              <a:buNone/>
            </a:pPr>
            <a:endParaRPr lang="ru-RU" sz="80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ru-RU" sz="1600" smtClean="0">
                <a:solidFill>
                  <a:schemeClr val="bg1"/>
                </a:solidFill>
              </a:rPr>
              <a:t>4.  В августе 1939 г. подписан </a:t>
            </a:r>
            <a:r>
              <a:rPr lang="ru-RU" sz="1600" b="1" smtClean="0">
                <a:solidFill>
                  <a:schemeClr val="bg1"/>
                </a:solidFill>
              </a:rPr>
              <a:t>пакт о ненападении между Германией и СССР (Молотова-Риббентропа) </a:t>
            </a:r>
            <a:r>
              <a:rPr lang="ru-RU" sz="1600" smtClean="0">
                <a:solidFill>
                  <a:schemeClr val="bg1"/>
                </a:solidFill>
              </a:rPr>
              <a:t>и секретный протокол о разграничении сфер влияния. Германии отошла Польша, СССР - Прибалтика, Восточная Польша, Финляндия, Западная Украина, Северная Буковина. Были разорваны дипломатические отношения с Англией и Францией.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 1 сентября 1939 г. с нападением Германии на Польшу началась </a:t>
            </a:r>
            <a:r>
              <a:rPr lang="ru-RU" sz="1600" b="1" u="sng" smtClean="0">
                <a:solidFill>
                  <a:schemeClr val="bg1"/>
                </a:solidFill>
              </a:rPr>
              <a:t>Вторая мировая война .</a:t>
            </a:r>
            <a:endParaRPr lang="ru-RU" sz="1600" smtClean="0">
              <a:solidFill>
                <a:schemeClr val="bg1"/>
              </a:solidFill>
            </a:endParaRPr>
          </a:p>
          <a:p>
            <a:r>
              <a:rPr lang="ru-RU" sz="1600" smtClean="0">
                <a:solidFill>
                  <a:schemeClr val="bg1"/>
                </a:solidFill>
              </a:rPr>
              <a:t> 28 сентября 1939 г. в Москве подписан советско-германский договор о «дружбе и границах».</a:t>
            </a:r>
          </a:p>
          <a:p>
            <a:r>
              <a:rPr lang="ru-RU" sz="1600" smtClean="0">
                <a:solidFill>
                  <a:schemeClr val="bg1"/>
                </a:solidFill>
              </a:rPr>
              <a:t> ноябрь 1939 г. январь 1940 г. - </a:t>
            </a:r>
            <a:r>
              <a:rPr lang="ru-RU" sz="1600" b="1" u="sng" smtClean="0">
                <a:solidFill>
                  <a:schemeClr val="bg1"/>
                </a:solidFill>
              </a:rPr>
              <a:t>Советско-финская война</a:t>
            </a:r>
            <a:r>
              <a:rPr lang="ru-RU" sz="160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</a:rPr>
              <a:t/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>Таким образом, главными последствиями утверждения партии большевиков у власти стали:</a:t>
            </a:r>
            <a:br>
              <a:rPr lang="ru-RU" sz="3200" b="1" smtClean="0">
                <a:solidFill>
                  <a:schemeClr val="bg1"/>
                </a:solidFill>
              </a:rPr>
            </a:br>
            <a:endParaRPr lang="ru-RU" sz="3200" b="1" smtClean="0">
              <a:solidFill>
                <a:schemeClr val="bg1"/>
              </a:solidFill>
            </a:endParaRPr>
          </a:p>
        </p:txBody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endParaRPr lang="ru-RU" sz="2800" b="1" smtClean="0">
              <a:solidFill>
                <a:schemeClr val="bg1"/>
              </a:solidFill>
            </a:endParaRPr>
          </a:p>
          <a:p>
            <a:r>
              <a:rPr lang="ru-RU" sz="2800" b="1" smtClean="0">
                <a:solidFill>
                  <a:schemeClr val="bg1"/>
                </a:solidFill>
              </a:rPr>
              <a:t>Смена элиты, при которой властвующая 1000 лет элита уступила место тем, кто «был никем».</a:t>
            </a:r>
          </a:p>
          <a:p>
            <a:r>
              <a:rPr lang="ru-RU" sz="2800" b="1" smtClean="0">
                <a:solidFill>
                  <a:schemeClr val="bg1"/>
                </a:solidFill>
              </a:rPr>
              <a:t>Идеология православия сменилась коммунистической идеологией.</a:t>
            </a:r>
          </a:p>
          <a:p>
            <a:r>
              <a:rPr lang="ru-RU" sz="2800" b="1" smtClean="0">
                <a:solidFill>
                  <a:schemeClr val="bg1"/>
                </a:solidFill>
              </a:rPr>
              <a:t>России (СССР) впервые в истории превратилась из аграрно-индустриальной в мощную индустриально-аграрную державу.</a:t>
            </a:r>
          </a:p>
          <a:p>
            <a:r>
              <a:rPr lang="ru-RU" sz="2800" b="1" smtClean="0">
                <a:solidFill>
                  <a:schemeClr val="bg1"/>
                </a:solidFill>
              </a:rPr>
              <a:t>Создание материально-технической базы позволило победить СССР в Великой Отечественной войне. </a:t>
            </a:r>
          </a:p>
          <a:p>
            <a:endParaRPr lang="ru-RU" sz="2800" b="1" smtClean="0">
              <a:solidFill>
                <a:schemeClr val="bg1"/>
              </a:solidFill>
            </a:endParaRPr>
          </a:p>
          <a:p>
            <a:endParaRPr lang="ru-RU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806" name="Group 30"/>
          <p:cNvGraphicFramePr>
            <a:graphicFrameLocks noGrp="1"/>
          </p:cNvGraphicFramePr>
          <p:nvPr>
            <p:ph type="body" idx="1"/>
          </p:nvPr>
        </p:nvGraphicFramePr>
        <p:xfrm>
          <a:off x="0" y="908050"/>
          <a:ext cx="9144000" cy="5059363"/>
        </p:xfrm>
        <a:graphic>
          <a:graphicData uri="http://schemas.openxmlformats.org/drawingml/2006/table">
            <a:tbl>
              <a:tblPr/>
              <a:tblGrid>
                <a:gridCol w="4349750"/>
                <a:gridCol w="4794250"/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«Прусский путь»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развития капитализма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«Американский путь» развития капитализма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43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помещичье землевладение не ликвидировано;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буржуазия политической власти не имеет;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демократия не развита.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1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Это </a:t>
                      </a:r>
                      <a:r>
                        <a:rPr kumimoji="0" lang="ru-RU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медленный путь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развития капитализма</a:t>
                      </a:r>
                      <a:endParaRPr kumimoji="0" lang="ru-RU" sz="2800" b="0" i="0" u="sng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богатые сырьевые ресурсы;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наличие свободных земель – базы для фермерского хозяйства;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большое количество переселенцев;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науки, техники, строительство ж/д;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демократическая система.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Это </a:t>
                      </a:r>
                      <a:r>
                        <a:rPr kumimoji="0" lang="ru-RU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быстрый путь</a:t>
                      </a:r>
                      <a:r>
                        <a:rPr kumimoji="0" 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развития капитализма</a:t>
                      </a:r>
                      <a:endParaRPr kumimoji="0" lang="ru-RU" sz="2800" b="0" i="0" u="sng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34149" name="Rectangle 5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blipFill dpi="0" rotWithShape="0">
            <a:blip r:embed="rId2"/>
            <a:srcRect/>
            <a:tile tx="0" ty="0" sx="100000" sy="100000" flip="none" algn="tl"/>
          </a:blipFill>
          <a:ln w="76200" cap="sq">
            <a:solidFill>
              <a:srgbClr val="FFCC00"/>
            </a:solidFill>
            <a:headEnd type="none" w="sm" len="sm"/>
            <a:tailEnd type="none" w="sm" len="sm"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b="1" smtClean="0"/>
              <a:t>Пути развития капитализма</a:t>
            </a:r>
          </a:p>
        </p:txBody>
      </p:sp>
      <p:sp>
        <p:nvSpPr>
          <p:cNvPr id="20493" name="Rectangle 32"/>
          <p:cNvSpPr>
            <a:spLocks noChangeArrowheads="1"/>
          </p:cNvSpPr>
          <p:nvPr/>
        </p:nvSpPr>
        <p:spPr bwMode="auto">
          <a:xfrm>
            <a:off x="0" y="6308725"/>
            <a:ext cx="8964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РОССИЯ ПОШЛА ПО «ПРУССКОМУ ПУТИ» РАЗВИТИЯ КАПИТАЛИЗМА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92163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Буржуазно-демократическая революция </a:t>
            </a:r>
            <a:br>
              <a:rPr lang="ru-RU" sz="2800" b="1" smtClean="0">
                <a:solidFill>
                  <a:schemeClr val="bg1"/>
                </a:solidFill>
              </a:rPr>
            </a:br>
            <a:r>
              <a:rPr lang="ru-RU" sz="2800" b="1" smtClean="0">
                <a:solidFill>
                  <a:schemeClr val="bg1"/>
                </a:solidFill>
              </a:rPr>
              <a:t>(1905-1907 гг.)</a:t>
            </a:r>
          </a:p>
        </p:txBody>
      </p:sp>
      <p:pic>
        <p:nvPicPr>
          <p:cNvPr id="21506" name="Picture 5" descr="1.&amp;Pcy;&amp;rcy;&amp;icy;&amp;chcy;&amp;icy;&amp;ncy;&amp;ycy; &amp;rcy;&amp;iecy;&amp;vcy;&amp;ocy;&amp;lcy;&amp;yucy;&amp;tscy;&amp;icy;&amp;icy;. &amp;Rcy;&amp;iecy;&amp;vcy;&amp;ocy;&amp;lcy;&amp;yucy;&amp;tscy;&amp;icy;&amp;yacy; 1905-07 &amp;gcy;&amp;gcy;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5148263" y="6092825"/>
            <a:ext cx="3995737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Толком для  революции стало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поражение в русско-японской войне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1904-1905 гг.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0017-017-Znachenie-Manifesta-17-oktjabr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997200"/>
            <a:ext cx="464343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9" descr="img1"/>
          <p:cNvPicPr>
            <a:picLocks noChangeAspect="1" noChangeArrowheads="1"/>
          </p:cNvPicPr>
          <p:nvPr/>
        </p:nvPicPr>
        <p:blipFill>
          <a:blip r:embed="rId3"/>
          <a:srcRect b="7657"/>
          <a:stretch>
            <a:fillRect/>
          </a:stretch>
        </p:blipFill>
        <p:spPr bwMode="auto">
          <a:xfrm>
            <a:off x="0" y="0"/>
            <a:ext cx="453707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1" descr="0016-016-Printsipy-novogo-gosudarstvennogo-ustrojstva-Ross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0"/>
            <a:ext cx="4643437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3" descr="img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68638"/>
            <a:ext cx="4500563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9" descr="tabl_001"/>
          <p:cNvPicPr>
            <a:picLocks noChangeAspect="1" noChangeArrowheads="1"/>
          </p:cNvPicPr>
          <p:nvPr/>
        </p:nvPicPr>
        <p:blipFill>
          <a:blip r:embed="rId2"/>
          <a:srcRect b="10022"/>
          <a:stretch>
            <a:fillRect/>
          </a:stretch>
        </p:blipFill>
        <p:spPr bwMode="auto">
          <a:xfrm>
            <a:off x="0" y="0"/>
            <a:ext cx="45005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11" descr="im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3" descr="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0"/>
            <a:ext cx="4643437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3078</TotalTime>
  <Words>1758</Words>
  <Application>Microsoft Office PowerPoint</Application>
  <PresentationFormat>Экран (4:3)</PresentationFormat>
  <Paragraphs>400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Times New Roman</vt:lpstr>
      <vt:lpstr>Arial</vt:lpstr>
      <vt:lpstr>Wingdings</vt:lpstr>
      <vt:lpstr>Arial Narrow</vt:lpstr>
      <vt:lpstr>Tahoma</vt:lpstr>
      <vt:lpstr>Тема Office</vt:lpstr>
      <vt:lpstr>РОССИЙСКАЯ ИМПЕРИЯ В НАЧАЛЕ ХХ в.  СССР  в 1920-1930 гг.</vt:lpstr>
      <vt:lpstr>План</vt:lpstr>
      <vt:lpstr>Слайд 3</vt:lpstr>
      <vt:lpstr>ПОЛИТИЧЕСКАЯ ФОРМА РОССИЙСКОГО ГОСУДАРСТВА – САМОДЕРЖАВНАЯ МОНАРХИЯ (абсолютизм) </vt:lpstr>
      <vt:lpstr>В НАЧАЛЕ ХХ в. В РОССИИ ПРОДОЛЖАЛАСЬ МОДЕРНИЗАЦИЯ ТАК НАЗЫВАЕМОГО «ДОГОНЯЮЩЕГО ТИПА» СТРАН 1-ГО ЭШЕЛОНА. МОДЕРНИЗАЦИЯ ПРЕИМУЩЕСТВЕННО ЗАТРОНУЛА ОТРАСЛИ ЭКОНОМИКИ, ОТ КОТОРЫХ ЗАВИСЕЛО ВОЕННОЕ И ПОЛИТИЧЕСКОЕ МОГУЩЕСТВО СТРАНЫ</vt:lpstr>
      <vt:lpstr>Пути развития капитализма</vt:lpstr>
      <vt:lpstr>Буржуазно-демократическая революция  (1905-1907 гг.)</vt:lpstr>
      <vt:lpstr>Слайд 8</vt:lpstr>
      <vt:lpstr>Слайд 9</vt:lpstr>
      <vt:lpstr>Слайд 10</vt:lpstr>
      <vt:lpstr>ФЕВРАЛЬСКАЯ БУРЖУАЗНО-ДЕМОКРАТИЧЕСКАЯ РЕВОЛЮЦИЯ  1917 г. </vt:lpstr>
      <vt:lpstr>Слайд 12</vt:lpstr>
      <vt:lpstr>Слайд 13</vt:lpstr>
      <vt:lpstr>Слайд 14</vt:lpstr>
      <vt:lpstr>Слайд 15</vt:lpstr>
      <vt:lpstr>Политическая программа В. Ленина  весной –летом 1917 г.</vt:lpstr>
      <vt:lpstr>Слайд 17</vt:lpstr>
      <vt:lpstr>Слайд 18</vt:lpstr>
      <vt:lpstr>ХОД ОКТЯБРЬСКОЙ РЕВОЛЮЦИИ 1917 г.</vt:lpstr>
      <vt:lpstr>Слайд 20</vt:lpstr>
      <vt:lpstr>Слайд 21</vt:lpstr>
      <vt:lpstr>Слайд 22</vt:lpstr>
      <vt:lpstr>Слайд 23</vt:lpstr>
      <vt:lpstr>Слайд 24</vt:lpstr>
      <vt:lpstr>ЭТАПЫ РАЗВИТИЯ СССР В 1917-1945 гг.</vt:lpstr>
      <vt:lpstr>Слайд 26</vt:lpstr>
      <vt:lpstr>Слайд 27</vt:lpstr>
      <vt:lpstr>Слайд 28</vt:lpstr>
      <vt:lpstr>ГРАЖДАНСКАЯ ВОЙНА И ИНОСТРАННАЯ ИНТЕРВЕНЦИЯ (1918-1921 гг.)</vt:lpstr>
      <vt:lpstr>Слайд 30</vt:lpstr>
      <vt:lpstr>Слайд 31</vt:lpstr>
      <vt:lpstr>Слайд 32</vt:lpstr>
      <vt:lpstr>Слайд 33</vt:lpstr>
      <vt:lpstr>Слайд 34</vt:lpstr>
      <vt:lpstr>Слайд 35</vt:lpstr>
      <vt:lpstr>КУРС НА КОЛЛЕКТИВИЗАЦИЮ ВЗЯТ НА XV СЪЕЗДЕ ВКП(Б) в декабре 1927 г. </vt:lpstr>
      <vt:lpstr>Слайд 37</vt:lpstr>
      <vt:lpstr>ПРИЧИНЫ ПЕРЕХОДА К СПЛОШНОЙ КОЛЛЕКТИВИЗАЦИИ </vt:lpstr>
      <vt:lpstr>СТРАНА НА РАСПУТЬЕ</vt:lpstr>
      <vt:lpstr>Слайд 40</vt:lpstr>
      <vt:lpstr>Слайд 41</vt:lpstr>
      <vt:lpstr>В декабре 1929 г. ПАРТИЯ ВЫДВИНУЛА ЛОЗУНГ ЛИКВИДАЦИИ КУЛАЧЕСТВА КАК КЛАССА НА ОСНОВЕ ПРОВЕДЕНИЯ СПЛОШНОЙ КОЛЛЕКТИВИЗАЦИИ</vt:lpstr>
      <vt:lpstr>Сплошная коллективизация привела к снижению производства зерна на 10 %, поголовья скота - в 2 раза</vt:lpstr>
      <vt:lpstr>В результате мер властей к концу 2-й пятилетки в колхозы было объединено 93 % крестьянских хозяйств и  99 % сельхозугодий</vt:lpstr>
      <vt:lpstr>«БОЛЬШОЙ СКАЧОК» 1930-х гг.</vt:lpstr>
      <vt:lpstr>Источники индустриализации</vt:lpstr>
      <vt:lpstr>ОСНОВНЫЕ МЕТОДЫ ДОСТИЖЕНИЯ «БОЛЬШОГО СКАЧКА»</vt:lpstr>
      <vt:lpstr>ЧЕРТЫ ПОЛИТИЧЕСКОЙ СИСТЕМЫ  CCCР В 1930-е гг. </vt:lpstr>
      <vt:lpstr>«ЧРЕЗВЫЧАЙНОЕ ЗАКОНОДАТЕЛЬСТВО»</vt:lpstr>
      <vt:lpstr>Слайд 50</vt:lpstr>
      <vt:lpstr>«ВОЛНЫ» РЕПРЕССИЙ в конце 1920-1940-х гг.</vt:lpstr>
      <vt:lpstr>ПОКАЗАТЕЛЬНЫЕ СУДЕБНЫЕ ПРОЦЕССЫ 1930-х гг.</vt:lpstr>
      <vt:lpstr>Слайд 53</vt:lpstr>
      <vt:lpstr>«БОЛЬШОЙ СТИЛЬ» В КУЛЬТУРЕ</vt:lpstr>
      <vt:lpstr>СССР  в 1930-х гг. в фотографиях</vt:lpstr>
      <vt:lpstr>Слайд 56</vt:lpstr>
      <vt:lpstr>ВНЕШНЯЯ ПОЛИТИКА СССР В 1920-1930 гг.</vt:lpstr>
      <vt:lpstr> Таким образом, главными последствиями утверждения партии большевиков у власти стали: 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 22 июня 1945 г – 9 мая 1945 г.</dc:title>
  <dc:creator>Леонид</dc:creator>
  <cp:lastModifiedBy>d</cp:lastModifiedBy>
  <cp:revision>431</cp:revision>
  <dcterms:created xsi:type="dcterms:W3CDTF">2009-02-17T10:08:54Z</dcterms:created>
  <dcterms:modified xsi:type="dcterms:W3CDTF">2020-04-06T05:39:00Z</dcterms:modified>
</cp:coreProperties>
</file>