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57" r:id="rId4"/>
    <p:sldId id="280" r:id="rId5"/>
    <p:sldId id="277" r:id="rId6"/>
    <p:sldId id="259" r:id="rId7"/>
    <p:sldId id="281" r:id="rId8"/>
    <p:sldId id="260" r:id="rId9"/>
    <p:sldId id="261" r:id="rId10"/>
    <p:sldId id="271" r:id="rId11"/>
    <p:sldId id="262" r:id="rId12"/>
    <p:sldId id="266" r:id="rId13"/>
    <p:sldId id="282" r:id="rId14"/>
    <p:sldId id="283" r:id="rId15"/>
    <p:sldId id="263" r:id="rId16"/>
    <p:sldId id="273" r:id="rId17"/>
    <p:sldId id="264" r:id="rId18"/>
    <p:sldId id="270" r:id="rId19"/>
    <p:sldId id="274" r:id="rId20"/>
    <p:sldId id="267" r:id="rId21"/>
    <p:sldId id="268" r:id="rId22"/>
    <p:sldId id="269" r:id="rId23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092" autoAdjust="0"/>
  </p:normalViewPr>
  <p:slideViewPr>
    <p:cSldViewPr snapToGrid="0">
      <p:cViewPr varScale="1">
        <p:scale>
          <a:sx n="67" d="100"/>
          <a:sy n="67" d="100"/>
        </p:scale>
        <p:origin x="-6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0 w 372"/>
              <a:gd name="T1" fmla="*/ 0 h 166"/>
              <a:gd name="T2" fmla="*/ 372 w 372"/>
              <a:gd name="T3" fmla="*/ 166 h 166"/>
            </a:gdLst>
            <a:ahLst/>
            <a:cxnLst>
              <a:cxn ang="0">
                <a:pos x="287" y="166"/>
              </a:cxn>
              <a:cxn ang="0">
                <a:pos x="293" y="164"/>
              </a:cxn>
              <a:cxn ang="0">
                <a:pos x="294" y="163"/>
              </a:cxn>
              <a:cxn ang="0">
                <a:pos x="370" y="87"/>
              </a:cxn>
              <a:cxn ang="0">
                <a:pos x="370" y="78"/>
              </a:cxn>
              <a:cxn ang="0">
                <a:pos x="294" y="3"/>
              </a:cxn>
              <a:cxn ang="0">
                <a:pos x="293" y="2"/>
              </a:cxn>
              <a:cxn ang="0">
                <a:pos x="287" y="0"/>
              </a:cxn>
              <a:cxn ang="0">
                <a:pos x="0" y="0"/>
              </a:cxn>
              <a:cxn ang="0">
                <a:pos x="0" y="166"/>
              </a:cxn>
              <a:cxn ang="0">
                <a:pos x="287" y="166"/>
              </a:cxn>
            </a:cxnLst>
            <a:rect l="T0" t="T1" r="T2" b="T3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E3E69-5B9E-47B8-9494-4295FB557E20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D8430-02A0-45EB-B3D0-5086D21BE9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B5957-2A93-46C5-8CDE-87DBB5144F20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D554C-E21E-4A8E-AF4B-EE5EC408CD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TextBox 13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F99B1-C0D7-4D29-A025-20CA9F76903E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945D6-7B76-495E-B428-BAA1A441C4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62A65-1EDA-40A6-B30C-68F15FC34599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608CE-D589-4DF6-9FEC-4A2BB000E3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TextBox 16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7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2103D-58E7-46D3-A090-68CC54EDEF8E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B74AF-BEAA-495F-9644-DB375CE40E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71762-86D6-4105-824C-02A8B0195903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79AC3-8CE6-4F76-9967-FD41071858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E007A-E8F3-4F71-8F29-CB19AD82F5AC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D8815-E591-42B2-B1E9-0DF25325B7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65562-5F05-4562-91BA-6579C6A23BD6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0D518-5879-4C37-876D-7D05475CFD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F03C7-676E-4977-BA8C-A86BEC50FBB7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CC61B-15DA-4E97-A7F0-D3B4DDA169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25217-2378-4D42-888E-16F0FA79F99A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DB21E-2789-4E0E-BD65-3574009C5E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96B08-3526-4A15-A21B-3BD02CA81575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0A029-1674-419A-BB24-2A46C7548B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7C96E-0F34-404E-9B0E-CB89A5CA04B3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67E3B-23B3-4B82-801E-56A71476B3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CD4BF-BD6D-4E04-9304-79770C8A8753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DD791-07F2-4827-9D73-87C98DE913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2CF52-CD19-4B06-8D3D-A75BC144D0D9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5181A-65E2-45B5-8338-FA3A1083F0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63376-5ACA-4B38-8CDC-E3CC4FC08F0D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92A3D-65C1-41BC-9FC8-33BFBC12B5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E0D19-6297-4F33-8379-9F98FA4A94E6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72596-CD6A-45BC-8F1F-033E3966EE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222"/>
              <a:ext cx="85200" cy="534098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6" y="2779108"/>
              <a:ext cx="550418" cy="1978191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4622" y="4730255"/>
              <a:ext cx="519314" cy="1210171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804" y="5630785"/>
              <a:ext cx="146057" cy="309641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2813" y="2818321"/>
              <a:ext cx="700533" cy="2834099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546" y="285750"/>
              <a:ext cx="90610" cy="2493358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3880" y="2599273"/>
              <a:ext cx="67619" cy="420517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518" y="4757298"/>
              <a:ext cx="162286" cy="873487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7575" y="1282282"/>
              <a:ext cx="1768913" cy="3447973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346" y="5652419"/>
              <a:ext cx="137943" cy="288007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518" y="4655887"/>
              <a:ext cx="31104" cy="189300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137" y="5410385"/>
              <a:ext cx="204209" cy="530041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4833"/>
              <a:ext cx="408933" cy="3646504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730" y="3771618"/>
              <a:ext cx="349763" cy="1310216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105" y="5052893"/>
              <a:ext cx="357653" cy="820858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6746" y="3811082"/>
              <a:ext cx="457585" cy="1853508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3355" y="1263001"/>
              <a:ext cx="144639" cy="2508617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5889" y="5640911"/>
              <a:ext cx="111767" cy="232840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0967" y="3599290"/>
              <a:ext cx="68375" cy="423584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1493" y="2802110"/>
              <a:ext cx="1168945" cy="2250783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331" y="5664590"/>
              <a:ext cx="99932" cy="209161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1493" y="5081833"/>
              <a:ext cx="114396" cy="559078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1493" y="4977910"/>
              <a:ext cx="32872" cy="189429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105" y="5434381"/>
              <a:ext cx="174882" cy="439370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9DACE9-54C2-4AFC-9D25-4BBA0E10A35C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>
                <a:solidFill>
                  <a:srgbClr val="FE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A19838-2D3A-4B13-93BB-078E5E3732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</p:sldLayoutIdLst>
  <p:transition spd="slow">
    <p:fade/>
  </p:transition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oombob.ru/img/picture/Oct/14/e4872abc336368ff4b0367be281332a6/7.jpg"/>
          <p:cNvPicPr>
            <a:picLocks noChangeAspect="1" noChangeArrowheads="1"/>
          </p:cNvPicPr>
          <p:nvPr/>
        </p:nvPicPr>
        <p:blipFill>
          <a:blip r:embed="rId2">
            <a:extLst/>
          </a:blip>
          <a:srcRect/>
          <a:stretch>
            <a:fillRect/>
          </a:stretch>
        </p:blipFill>
        <p:spPr bwMode="auto">
          <a:xfrm>
            <a:off x="54590" y="68240"/>
            <a:ext cx="11978184" cy="674881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TextBox 3"/>
          <p:cNvSpPr txBox="1"/>
          <p:nvPr/>
        </p:nvSpPr>
        <p:spPr>
          <a:xfrm>
            <a:off x="0" y="477671"/>
            <a:ext cx="5117910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pitchFamily="34" charset="0"/>
                <a:cs typeface="+mn-cs"/>
              </a:rPr>
              <a:t>«Политические режимы»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3200" smtClean="0">
                <a:solidFill>
                  <a:schemeClr val="tx1"/>
                </a:solidFill>
                <a:latin typeface="Arial" charset="0"/>
              </a:rPr>
              <a:t>Исторический опыт показывает, что </a:t>
            </a:r>
            <a:r>
              <a:rPr lang="ru-RU" sz="3200" b="1" i="1" smtClean="0">
                <a:solidFill>
                  <a:schemeClr val="tx1"/>
                </a:solidFill>
                <a:latin typeface="Arial" charset="0"/>
              </a:rPr>
              <a:t>тоталитарные режимы возникают при чрезвычайных условиях:</a:t>
            </a:r>
          </a:p>
        </p:txBody>
      </p:sp>
      <p:sp>
        <p:nvSpPr>
          <p:cNvPr id="2765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ru-RU" sz="1600" b="1" i="1" smtClean="0">
              <a:solidFill>
                <a:schemeClr val="tx1"/>
              </a:solidFill>
              <a:latin typeface="Arial" charset="0"/>
            </a:endParaRPr>
          </a:p>
          <a:p>
            <a:endParaRPr lang="ru-RU" sz="1600" smtClean="0">
              <a:solidFill>
                <a:schemeClr val="tx1"/>
              </a:solidFill>
              <a:latin typeface="Arial" charset="0"/>
            </a:endParaRPr>
          </a:p>
          <a:p>
            <a:pPr algn="just"/>
            <a:r>
              <a:rPr lang="ru-RU" sz="2400" smtClean="0">
                <a:solidFill>
                  <a:schemeClr val="tx1"/>
                </a:solidFill>
                <a:latin typeface="Arial" charset="0"/>
              </a:rPr>
              <a:t>нарастающая нестабильность в обществе;</a:t>
            </a:r>
          </a:p>
          <a:p>
            <a:pPr algn="just">
              <a:buFont typeface="Wingdings 3" pitchFamily="18" charset="2"/>
              <a:buNone/>
            </a:pPr>
            <a:endParaRPr lang="ru-RU" sz="2400" smtClean="0">
              <a:solidFill>
                <a:schemeClr val="tx1"/>
              </a:solidFill>
              <a:latin typeface="Arial" charset="0"/>
            </a:endParaRPr>
          </a:p>
          <a:p>
            <a:pPr algn="just"/>
            <a:r>
              <a:rPr lang="ru-RU" sz="2400" smtClean="0">
                <a:solidFill>
                  <a:schemeClr val="tx1"/>
                </a:solidFill>
                <a:latin typeface="Arial" charset="0"/>
              </a:rPr>
              <a:t>глубокий кризис, который охватывает все стороны жизни;</a:t>
            </a:r>
          </a:p>
          <a:p>
            <a:pPr algn="just">
              <a:buFont typeface="Wingdings 3" pitchFamily="18" charset="2"/>
              <a:buNone/>
            </a:pPr>
            <a:endParaRPr lang="ru-RU" sz="2400" smtClean="0">
              <a:solidFill>
                <a:schemeClr val="tx1"/>
              </a:solidFill>
              <a:latin typeface="Arial" charset="0"/>
            </a:endParaRPr>
          </a:p>
          <a:p>
            <a:pPr algn="just"/>
            <a:r>
              <a:rPr lang="ru-RU" sz="2400" smtClean="0">
                <a:solidFill>
                  <a:schemeClr val="tx1"/>
                </a:solidFill>
                <a:latin typeface="Arial" charset="0"/>
              </a:rPr>
              <a:t>в случае необходимости решения стратегической задачи, исключительно важной для страны.</a:t>
            </a:r>
          </a:p>
          <a:p>
            <a:endParaRPr lang="ru-RU" sz="2400" smtClean="0"/>
          </a:p>
        </p:txBody>
      </p:sp>
    </p:spTree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1463" y="187325"/>
            <a:ext cx="10536237" cy="1281113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</a:rPr>
              <a:t>Признаки тоталитаризма как политического </a:t>
            </a:r>
            <a:r>
              <a:rPr lang="ru-RU" sz="3200" b="1" i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</a:rPr>
              <a:t>режима</a:t>
            </a:r>
            <a:r>
              <a:rPr lang="ru-RU" sz="3200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</a:rPr>
              <a:t>(Х. </a:t>
            </a:r>
            <a:r>
              <a:rPr lang="ru-RU" sz="3200" b="1" i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</a:rPr>
              <a:t>Арендт</a:t>
            </a:r>
            <a:r>
              <a:rPr lang="ru-RU" sz="3200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</a:rPr>
              <a:t>, К. </a:t>
            </a:r>
            <a:r>
              <a:rPr lang="ru-RU" sz="3200" b="1" i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</a:rPr>
              <a:t>Фридрихс</a:t>
            </a:r>
            <a:r>
              <a:rPr lang="ru-RU" sz="3200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</a:rPr>
              <a:t> и З. Бжезинский):</a:t>
            </a:r>
            <a:r>
              <a:rPr lang="ru-RU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ru-RU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32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ru-RU" sz="32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ru-RU" sz="32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8674" name="Объект 2"/>
          <p:cNvSpPr>
            <a:spLocks noGrp="1"/>
          </p:cNvSpPr>
          <p:nvPr>
            <p:ph idx="1"/>
          </p:nvPr>
        </p:nvSpPr>
        <p:spPr>
          <a:xfrm>
            <a:off x="1541463" y="1609725"/>
            <a:ext cx="10488612" cy="524827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sz="2000" smtClean="0">
                <a:latin typeface="Cambria" pitchFamily="18" charset="0"/>
              </a:rPr>
              <a:t>1. </a:t>
            </a:r>
            <a:r>
              <a:rPr lang="ru-RU" sz="2000" b="1" i="1" smtClean="0">
                <a:latin typeface="Cambria" pitchFamily="18" charset="0"/>
              </a:rPr>
              <a:t>В сфере экономической</a:t>
            </a:r>
            <a:r>
              <a:rPr lang="ru-RU" sz="2000" smtClean="0">
                <a:latin typeface="Cambria" pitchFamily="18" charset="0"/>
              </a:rPr>
              <a:t> — </a:t>
            </a:r>
            <a:r>
              <a:rPr lang="ru-RU" sz="2000" i="1" smtClean="0">
                <a:latin typeface="Cambria" pitchFamily="18" charset="0"/>
              </a:rPr>
              <a:t>централизованное руководство и управление</a:t>
            </a:r>
            <a:r>
              <a:rPr lang="ru-RU" sz="2000" i="1" smtClean="0">
                <a:latin typeface="Arial" charset="0"/>
              </a:rPr>
              <a:t> </a:t>
            </a:r>
            <a:r>
              <a:rPr lang="ru-RU" sz="2000" i="1" smtClean="0">
                <a:latin typeface="Cambria" pitchFamily="18" charset="0"/>
              </a:rPr>
              <a:t>экономикой;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000" smtClean="0">
                <a:latin typeface="Cambria" pitchFamily="18" charset="0"/>
              </a:rPr>
              <a:t>2. </a:t>
            </a:r>
            <a:r>
              <a:rPr lang="ru-RU" sz="2000" b="1" i="1" smtClean="0">
                <a:latin typeface="Cambria" pitchFamily="18" charset="0"/>
              </a:rPr>
              <a:t>В сфере политической — </a:t>
            </a:r>
            <a:r>
              <a:rPr lang="ru-RU" sz="2000" i="1" smtClean="0">
                <a:latin typeface="Cambria" pitchFamily="18" charset="0"/>
              </a:rPr>
              <a:t>признание руководящей роли одной партии и осуществление ее диктатуры;</a:t>
            </a:r>
            <a:endParaRPr lang="ru-RU" sz="2000" smtClean="0">
              <a:latin typeface="Cambria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ru-RU" sz="2000" smtClean="0">
                <a:latin typeface="Cambria" pitchFamily="18" charset="0"/>
              </a:rPr>
              <a:t>3.</a:t>
            </a:r>
            <a:r>
              <a:rPr lang="ru-RU" sz="2000" b="1" i="1" smtClean="0">
                <a:latin typeface="Cambria" pitchFamily="18" charset="0"/>
              </a:rPr>
              <a:t> В сфере социальной</a:t>
            </a:r>
            <a:r>
              <a:rPr lang="ru-RU" sz="2000" smtClean="0">
                <a:latin typeface="Cambria" pitchFamily="18" charset="0"/>
              </a:rPr>
              <a:t> — </a:t>
            </a:r>
            <a:r>
              <a:rPr lang="ru-RU" sz="2000" i="1" smtClean="0">
                <a:latin typeface="Cambria" pitchFamily="18" charset="0"/>
              </a:rPr>
              <a:t>система общего контроля над поведением индивидов;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000" smtClean="0">
                <a:latin typeface="Cambria" pitchFamily="18" charset="0"/>
              </a:rPr>
              <a:t>4</a:t>
            </a:r>
            <a:r>
              <a:rPr lang="ru-RU" sz="2000" i="1" smtClean="0">
                <a:latin typeface="Cambria" pitchFamily="18" charset="0"/>
              </a:rPr>
              <a:t>. </a:t>
            </a:r>
            <a:r>
              <a:rPr lang="ru-RU" sz="2000" b="1" i="1" smtClean="0">
                <a:latin typeface="Cambria" pitchFamily="18" charset="0"/>
              </a:rPr>
              <a:t>В духовной сфере</a:t>
            </a:r>
            <a:r>
              <a:rPr lang="ru-RU" sz="2000" smtClean="0">
                <a:latin typeface="Cambria" pitchFamily="18" charset="0"/>
              </a:rPr>
              <a:t> — </a:t>
            </a:r>
            <a:r>
              <a:rPr lang="ru-RU" sz="2000" i="1" smtClean="0">
                <a:latin typeface="Cambria" pitchFamily="18" charset="0"/>
              </a:rPr>
              <a:t>господство официальной идеологии</a:t>
            </a:r>
            <a:r>
              <a:rPr lang="ru-RU" sz="2000" smtClean="0">
                <a:latin typeface="Cambria" pitchFamily="18" charset="0"/>
              </a:rPr>
              <a:t> и принудительное навязывание ее членам общества;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000" smtClean="0">
                <a:latin typeface="Cambria" pitchFamily="18" charset="0"/>
              </a:rPr>
              <a:t>5. </a:t>
            </a:r>
            <a:r>
              <a:rPr lang="ru-RU" sz="2000" b="1" i="1" smtClean="0">
                <a:latin typeface="Cambria" pitchFamily="18" charset="0"/>
              </a:rPr>
              <a:t>Сосредоточение в руках партии и государства СМИ</a:t>
            </a:r>
            <a:r>
              <a:rPr lang="ru-RU" sz="2000" smtClean="0">
                <a:latin typeface="Cambria" pitchFamily="18" charset="0"/>
              </a:rPr>
              <a:t> (прессы, радио, телевидения, кино);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000" smtClean="0">
                <a:latin typeface="Cambria" pitchFamily="18" charset="0"/>
              </a:rPr>
              <a:t>6. </a:t>
            </a:r>
            <a:r>
              <a:rPr lang="ru-RU" sz="2000" b="1" i="1" smtClean="0">
                <a:latin typeface="Cambria" pitchFamily="18" charset="0"/>
              </a:rPr>
              <a:t>Культ руководящей личности</a:t>
            </a:r>
            <a:r>
              <a:rPr lang="ru-RU" sz="2000" smtClean="0">
                <a:latin typeface="Cambria" pitchFamily="18" charset="0"/>
              </a:rPr>
              <a:t> на всех уровнях, власть на всех уровнях находится в руках не подотчетной народу </a:t>
            </a:r>
            <a:r>
              <a:rPr lang="ru-RU" sz="2000" b="1" i="1" smtClean="0">
                <a:latin typeface="Cambria" pitchFamily="18" charset="0"/>
              </a:rPr>
              <a:t>номенклатурной администрации</a:t>
            </a:r>
            <a:r>
              <a:rPr lang="ru-RU" sz="2000" smtClean="0">
                <a:latin typeface="Cambria" pitchFamily="18" charset="0"/>
              </a:rPr>
              <a:t>;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000" smtClean="0">
                <a:latin typeface="Cambria" pitchFamily="18" charset="0"/>
              </a:rPr>
              <a:t>7. </a:t>
            </a:r>
            <a:r>
              <a:rPr lang="ru-RU" sz="2000" b="1" i="1" smtClean="0">
                <a:latin typeface="Cambria" pitchFamily="18" charset="0"/>
              </a:rPr>
              <a:t>Сращивание партийного и государственного аппарата, контроль исполнительными органами власти выборных органов;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000" smtClean="0">
                <a:latin typeface="Cambria" pitchFamily="18" charset="0"/>
              </a:rPr>
              <a:t>8. Выведение карательных органов из подчинения законам и обществу и, как результат, </a:t>
            </a:r>
            <a:r>
              <a:rPr lang="ru-RU" sz="2000" b="1" i="1" smtClean="0">
                <a:latin typeface="Cambria" pitchFamily="18" charset="0"/>
              </a:rPr>
              <a:t>произвол в виде государственного террора и массовых репрессий</a:t>
            </a:r>
            <a:r>
              <a:rPr lang="ru-RU" sz="2000" smtClean="0">
                <a:latin typeface="Cambria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ru-RU" sz="20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613" y="228600"/>
            <a:ext cx="11990387" cy="73025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altLang="ru-RU" sz="32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  <a:cs typeface="Times New Roman" pitchFamily="18" charset="0"/>
              </a:rPr>
              <a:t>С точки зрения западной политологии существует </a:t>
            </a:r>
            <a:br>
              <a:rPr lang="ru-RU" altLang="ru-RU" sz="32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  <a:cs typeface="Times New Roman" pitchFamily="18" charset="0"/>
              </a:rPr>
            </a:br>
            <a:r>
              <a:rPr lang="ru-RU" altLang="ru-RU" sz="32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  <a:cs typeface="Times New Roman" pitchFamily="18" charset="0"/>
              </a:rPr>
              <a:t>2 разновидност</a:t>
            </a:r>
            <a:r>
              <a:rPr lang="ru-RU" altLang="ru-RU" sz="32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Times New Roman" pitchFamily="18" charset="0"/>
              </a:rPr>
              <a:t>и</a:t>
            </a:r>
            <a:r>
              <a:rPr lang="ru-RU" altLang="ru-RU" sz="32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  <a:cs typeface="Times New Roman" pitchFamily="18" charset="0"/>
              </a:rPr>
              <a:t> тоталитаризма:</a:t>
            </a:r>
            <a:r>
              <a:rPr lang="ru-RU" altLang="ru-RU" sz="32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Times New Roman" pitchFamily="18" charset="0"/>
              </a:rPr>
              <a:t/>
            </a:r>
            <a:br>
              <a:rPr lang="ru-RU" altLang="ru-RU" sz="32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Times New Roman" pitchFamily="18" charset="0"/>
              </a:rPr>
            </a:br>
            <a:endParaRPr lang="ru-RU" sz="3200" b="1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>
          <a:xfrm>
            <a:off x="1555750" y="2305050"/>
            <a:ext cx="10245725" cy="3905250"/>
          </a:xfrm>
        </p:spPr>
        <p:txBody>
          <a:bodyPr anchor="ctr">
            <a:spAutoFit/>
          </a:bodyPr>
          <a:lstStyle/>
          <a:p>
            <a:pPr algn="just" defTabSz="914400">
              <a:buFont typeface="Wingdings 3" pitchFamily="18" charset="2"/>
              <a:buNone/>
            </a:pPr>
            <a:r>
              <a:rPr lang="ru-RU" altLang="ru-RU" sz="2400" b="1" i="1" smtClean="0"/>
              <a:t>І. Правый тоталитарный режим</a:t>
            </a:r>
            <a:r>
              <a:rPr lang="ru-RU" altLang="ru-RU" sz="2400" smtClean="0"/>
              <a:t>, в основе которого лежит национальный (расовый) критерий</a:t>
            </a:r>
            <a:endParaRPr lang="ru-RU" altLang="ru-RU" sz="2400" smtClean="0">
              <a:latin typeface="Arial" charset="0"/>
            </a:endParaRPr>
          </a:p>
          <a:p>
            <a:pPr algn="just" defTabSz="914400">
              <a:buFont typeface="Wingdings 3" pitchFamily="18" charset="2"/>
              <a:buNone/>
            </a:pPr>
            <a:r>
              <a:rPr lang="ru-RU" sz="2400" b="1" i="1" smtClean="0"/>
              <a:t>ІІ.</a:t>
            </a:r>
            <a:r>
              <a:rPr lang="ru-RU" sz="2400" smtClean="0"/>
              <a:t> </a:t>
            </a:r>
            <a:r>
              <a:rPr lang="ru-RU" sz="2400" b="1" i="1" smtClean="0"/>
              <a:t>Левый коммунистический тоталитарный режим</a:t>
            </a:r>
            <a:r>
              <a:rPr lang="ru-RU" sz="2400" b="1" i="1" smtClean="0">
                <a:latin typeface="Arial" charset="0"/>
              </a:rPr>
              <a:t>.</a:t>
            </a:r>
          </a:p>
          <a:p>
            <a:pPr algn="just" defTabSz="914400">
              <a:buFont typeface="Wingdings 3" pitchFamily="18" charset="2"/>
              <a:buNone/>
            </a:pPr>
            <a:r>
              <a:rPr lang="ru-RU" sz="2000" b="1" smtClean="0"/>
              <a:t> </a:t>
            </a:r>
            <a:endParaRPr lang="ru-RU" sz="2000" b="1" smtClean="0">
              <a:latin typeface="Arial" charset="0"/>
            </a:endParaRPr>
          </a:p>
          <a:p>
            <a:pPr algn="ctr" defTabSz="914400">
              <a:buFont typeface="Wingdings 3" pitchFamily="18" charset="2"/>
              <a:buNone/>
            </a:pPr>
            <a:r>
              <a:rPr lang="ru-RU" sz="2000" b="1" smtClean="0"/>
              <a:t>ГЛАВНАЯ ЦЕЛЬ ВВЕДЕНИЯ </a:t>
            </a:r>
          </a:p>
          <a:p>
            <a:pPr algn="ctr" defTabSz="914400">
              <a:buFont typeface="Wingdings 3" pitchFamily="18" charset="2"/>
              <a:buNone/>
            </a:pPr>
            <a:r>
              <a:rPr lang="ru-RU" altLang="ru-RU" sz="2000" b="1" smtClean="0">
                <a:cs typeface="Times New Roman" pitchFamily="18" charset="0"/>
              </a:rPr>
              <a:t>2-Х РАЗНОВИДНОСТЕЙ ТОТАЛИТАРИЗМА </a:t>
            </a:r>
            <a:r>
              <a:rPr lang="ru-RU" sz="2000" b="1" smtClean="0"/>
              <a:t>– </a:t>
            </a:r>
          </a:p>
          <a:p>
            <a:pPr algn="ctr" defTabSz="914400">
              <a:buFont typeface="Wingdings 3" pitchFamily="18" charset="2"/>
              <a:buNone/>
            </a:pPr>
            <a:r>
              <a:rPr lang="ru-RU" sz="2000" b="1" smtClean="0"/>
              <a:t>УРАВНЯТЬ НАЦИСТКИЙ И КОММУНИЧЕСКИЙ РЕЖИМЫ, </a:t>
            </a:r>
          </a:p>
          <a:p>
            <a:pPr algn="ctr" defTabSz="914400">
              <a:buFont typeface="Wingdings 3" pitchFamily="18" charset="2"/>
              <a:buNone/>
            </a:pPr>
            <a:r>
              <a:rPr lang="ru-RU" sz="2000" b="1" smtClean="0"/>
              <a:t>что НЕДОПУСТИМО и ПОЛИТИЧЕСКИ НЕВЕРНО!</a:t>
            </a:r>
          </a:p>
          <a:p>
            <a:pPr algn="just" defTabSz="914400">
              <a:buFont typeface="Wingdings 3" pitchFamily="18" charset="2"/>
              <a:buNone/>
            </a:pPr>
            <a:endParaRPr lang="ru-RU" altLang="ru-RU" sz="2000" b="1" smtClean="0"/>
          </a:p>
        </p:txBody>
      </p:sp>
    </p:spTree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altLang="ru-RU" sz="4000" b="1" i="1" smtClean="0"/>
              <a:t>І. Правый тоталитарный режим</a:t>
            </a:r>
            <a:endParaRPr lang="ru-RU" sz="4000" smtClean="0"/>
          </a:p>
        </p:txBody>
      </p:sp>
      <p:sp>
        <p:nvSpPr>
          <p:cNvPr id="30722" name="Rectangle 3"/>
          <p:cNvSpPr>
            <a:spLocks noGrp="1"/>
          </p:cNvSpPr>
          <p:nvPr>
            <p:ph type="body" idx="4294967295"/>
          </p:nvPr>
        </p:nvSpPr>
        <p:spPr>
          <a:xfrm>
            <a:off x="1189038" y="1476375"/>
            <a:ext cx="10729912" cy="5381625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ru-RU" altLang="ru-RU" sz="2400" b="1" i="1" smtClean="0"/>
              <a:t>2 вида правых тоталитарных режимов:</a:t>
            </a:r>
          </a:p>
          <a:p>
            <a:pPr algn="just">
              <a:buFont typeface="Wingdings 3" pitchFamily="18" charset="2"/>
              <a:buAutoNum type="arabicParenR"/>
            </a:pPr>
            <a:r>
              <a:rPr lang="ru-RU" altLang="ru-RU" sz="2400" b="1" i="1" smtClean="0"/>
              <a:t>Фашистский режим.</a:t>
            </a:r>
            <a:r>
              <a:rPr lang="ru-RU" altLang="ru-RU" sz="2400" smtClean="0"/>
              <a:t> Тоталитарные черты в нем выражены не в полной мере:</a:t>
            </a:r>
          </a:p>
          <a:p>
            <a:pPr algn="just">
              <a:buFont typeface="Wingdings 3" pitchFamily="18" charset="2"/>
              <a:buNone/>
            </a:pPr>
            <a:r>
              <a:rPr lang="ru-RU" altLang="ru-RU" sz="2400" smtClean="0"/>
              <a:t>- впервые установлен в Италии в 1922 г. под лозунгом </a:t>
            </a:r>
            <a:r>
              <a:rPr lang="ru-RU" sz="2400" smtClean="0"/>
              <a:t>возрождения Римской империи.</a:t>
            </a:r>
            <a:endParaRPr lang="ru-RU" altLang="ru-RU" sz="2400" smtClean="0"/>
          </a:p>
          <a:p>
            <a:pPr algn="just">
              <a:buFontTx/>
              <a:buChar char="-"/>
            </a:pPr>
            <a:r>
              <a:rPr lang="ru-RU" altLang="ru-RU" sz="2400" smtClean="0"/>
              <a:t>существовал в Испании в период правления Франко,</a:t>
            </a:r>
            <a:endParaRPr lang="ru-RU" altLang="ru-RU" sz="2400" smtClean="0">
              <a:latin typeface="Arial" charset="0"/>
            </a:endParaRPr>
          </a:p>
          <a:p>
            <a:pPr algn="just">
              <a:buFontTx/>
              <a:buChar char="-"/>
            </a:pPr>
            <a:r>
              <a:rPr lang="ru-RU" altLang="ru-RU" sz="2400" smtClean="0"/>
              <a:t>Португалии Салазара</a:t>
            </a:r>
            <a:r>
              <a:rPr lang="ru-RU" altLang="ru-RU" sz="2400" smtClean="0">
                <a:latin typeface="Arial" charset="0"/>
              </a:rPr>
              <a:t>,</a:t>
            </a:r>
          </a:p>
          <a:p>
            <a:pPr algn="just">
              <a:buFontTx/>
              <a:buChar char="-"/>
            </a:pPr>
            <a:r>
              <a:rPr lang="ru-RU" altLang="ru-RU" sz="2400" smtClean="0"/>
              <a:t>— в период правления Чили </a:t>
            </a:r>
            <a:r>
              <a:rPr lang="ru-RU" altLang="ru-RU" sz="2400" smtClean="0">
                <a:latin typeface="Arial" charset="0"/>
              </a:rPr>
              <a:t>- </a:t>
            </a:r>
            <a:r>
              <a:rPr lang="ru-RU" altLang="ru-RU" sz="2400" smtClean="0"/>
              <a:t>при правлении Пиночета. </a:t>
            </a:r>
          </a:p>
          <a:p>
            <a:pPr algn="just">
              <a:buFont typeface="Wingdings 3" pitchFamily="18" charset="2"/>
              <a:buNone/>
            </a:pPr>
            <a:r>
              <a:rPr lang="ru-RU" altLang="ru-RU" sz="2400" b="1" i="1" smtClean="0"/>
              <a:t>2) Национал-социализм</a:t>
            </a:r>
            <a:r>
              <a:rPr lang="ru-RU" altLang="ru-RU" sz="2400" smtClean="0"/>
              <a:t> — возник в Германии в 1933 г. с целью </a:t>
            </a:r>
            <a:r>
              <a:rPr lang="ru-RU" sz="2400" smtClean="0"/>
              <a:t>утверждения мирового господства арийской расы </a:t>
            </a:r>
            <a:r>
              <a:rPr lang="ru-RU" altLang="ru-RU" sz="2400" smtClean="0"/>
              <a:t>Присущи все общие черты тоталитаризма, имеет родство с фашизмом.</a:t>
            </a:r>
          </a:p>
          <a:p>
            <a:endParaRPr lang="ru-RU" smtClean="0"/>
          </a:p>
        </p:txBody>
      </p:sp>
    </p:spTree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 idx="4294967295"/>
          </p:nvPr>
        </p:nvSpPr>
        <p:spPr>
          <a:xfrm>
            <a:off x="1706563" y="623888"/>
            <a:ext cx="10312400" cy="1281112"/>
          </a:xfrm>
        </p:spPr>
        <p:txBody>
          <a:bodyPr/>
          <a:lstStyle/>
          <a:p>
            <a:pPr algn="ctr"/>
            <a:r>
              <a:rPr lang="ru-RU" sz="3200" b="1" i="1" smtClean="0"/>
              <a:t>ІІ.</a:t>
            </a:r>
            <a:r>
              <a:rPr lang="ru-RU" sz="3200" smtClean="0"/>
              <a:t> </a:t>
            </a:r>
            <a:r>
              <a:rPr lang="ru-RU" sz="3200" b="1" i="1" smtClean="0"/>
              <a:t>Левый коммунистический тоталитарный режим</a:t>
            </a:r>
            <a:endParaRPr lang="ru-RU" sz="3200" smtClean="0"/>
          </a:p>
        </p:txBody>
      </p:sp>
      <p:sp>
        <p:nvSpPr>
          <p:cNvPr id="31746" name="Rectangle 3"/>
          <p:cNvSpPr>
            <a:spLocks noGrp="1"/>
          </p:cNvSpPr>
          <p:nvPr>
            <p:ph type="body" idx="4294967295"/>
          </p:nvPr>
        </p:nvSpPr>
        <p:spPr>
          <a:xfrm>
            <a:off x="1574800" y="1747838"/>
            <a:ext cx="9929813" cy="4271962"/>
          </a:xfrm>
        </p:spPr>
        <p:txBody>
          <a:bodyPr/>
          <a:lstStyle/>
          <a:p>
            <a:pPr marL="0" indent="357188" algn="just">
              <a:buFont typeface="Wingdings 3" pitchFamily="18" charset="2"/>
              <a:buNone/>
            </a:pPr>
            <a:r>
              <a:rPr lang="ru-RU" sz="2400" smtClean="0">
                <a:latin typeface="Arial" charset="0"/>
              </a:rPr>
              <a:t>В</a:t>
            </a:r>
            <a:r>
              <a:rPr lang="ru-RU" sz="2400" smtClean="0"/>
              <a:t> основе лежит классовый (социальный) критерий и наличие стратегической цели – построение коммунизма. В 1980-х гг. в этих государствах проживало около трети человечества.</a:t>
            </a:r>
          </a:p>
          <a:p>
            <a:pPr marL="0" indent="357188" algn="just">
              <a:buFont typeface="Wingdings 3" pitchFamily="18" charset="2"/>
              <a:buNone/>
            </a:pPr>
            <a:r>
              <a:rPr lang="ru-RU" sz="2400" smtClean="0"/>
              <a:t> — сталинизм в СССР, Мао Цзедиизм в Китае, КНДР времен Ким Ир Сена, Вьетнаме и др. </a:t>
            </a:r>
          </a:p>
          <a:p>
            <a:pPr marL="0" indent="357188" algn="just">
              <a:buFontTx/>
              <a:buChar char="-"/>
            </a:pPr>
            <a:r>
              <a:rPr lang="ru-RU" sz="2400" smtClean="0"/>
              <a:t>«мягкие» левые тоталитарные режимы, установленные после Второй мировой войны в подконтрольных СССР странах</a:t>
            </a:r>
            <a:r>
              <a:rPr lang="ru-RU" sz="2400" smtClean="0">
                <a:latin typeface="Arial" charset="0"/>
              </a:rPr>
              <a:t>:</a:t>
            </a:r>
            <a:r>
              <a:rPr lang="ru-RU" sz="2400" smtClean="0"/>
              <a:t> ГДР, Венгрии, Болгарии, Румынии, Чехословакии, Монголии. </a:t>
            </a:r>
            <a:endParaRPr lang="ru-RU" sz="2400" smtClean="0">
              <a:latin typeface="Arial" charset="0"/>
            </a:endParaRPr>
          </a:p>
          <a:p>
            <a:pPr marL="0" indent="357188"/>
            <a:endParaRPr lang="ru-RU" smtClean="0"/>
          </a:p>
        </p:txBody>
      </p:sp>
    </p:spTree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4617" y="255621"/>
            <a:ext cx="10467383" cy="128089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Авторитарный политический режим</a:t>
            </a:r>
          </a:p>
        </p:txBody>
      </p:sp>
      <p:sp>
        <p:nvSpPr>
          <p:cNvPr id="32770" name="Объект 2"/>
          <p:cNvSpPr>
            <a:spLocks noGrp="1"/>
          </p:cNvSpPr>
          <p:nvPr>
            <p:ph idx="1"/>
          </p:nvPr>
        </p:nvSpPr>
        <p:spPr>
          <a:xfrm>
            <a:off x="2911475" y="2924175"/>
            <a:ext cx="5637213" cy="3933825"/>
          </a:xfrm>
        </p:spPr>
        <p:txBody>
          <a:bodyPr/>
          <a:lstStyle/>
          <a:p>
            <a:pPr marL="0" indent="0" algn="ctr" eaLnBrk="1" hangingPunct="1">
              <a:buFont typeface="Wingdings 3" pitchFamily="18" charset="2"/>
              <a:buNone/>
            </a:pPr>
            <a:r>
              <a:rPr lang="ru-RU" sz="2400" b="1" smtClean="0">
                <a:latin typeface="Cambria" pitchFamily="18" charset="0"/>
              </a:rPr>
              <a:t>Авторитаризм является одним из </a:t>
            </a:r>
            <a:r>
              <a:rPr lang="ru-RU" sz="2400" b="1" i="1" smtClean="0">
                <a:latin typeface="Cambria" pitchFamily="18" charset="0"/>
              </a:rPr>
              <a:t>самых распространенных политических режимов современности</a:t>
            </a:r>
            <a:r>
              <a:rPr lang="ru-RU" sz="2400" b="1" smtClean="0">
                <a:latin typeface="Cambria" pitchFamily="18" charset="0"/>
              </a:rPr>
              <a:t>. Он получил развитие преимущественно в ряде освободившихся от колониализма </a:t>
            </a:r>
            <a:r>
              <a:rPr lang="ru-RU" sz="2400" b="1" i="1" smtClean="0">
                <a:latin typeface="Cambria" pitchFamily="18" charset="0"/>
              </a:rPr>
              <a:t>стран Азии, Африки, Латинской Америки</a:t>
            </a:r>
            <a:r>
              <a:rPr lang="ru-RU" sz="2400" b="1" smtClean="0">
                <a:latin typeface="Cambria" pitchFamily="18" charset="0"/>
              </a:rPr>
              <a:t>.</a:t>
            </a:r>
          </a:p>
          <a:p>
            <a:pPr marL="0" indent="0" eaLnBrk="1" hangingPunct="1"/>
            <a:endParaRPr lang="ru-RU" sz="2400" b="1" smtClean="0"/>
          </a:p>
        </p:txBody>
      </p:sp>
      <p:pic>
        <p:nvPicPr>
          <p:cNvPr id="6146" name="Picture 2" descr="http://rapidseal.net/yuklemeler/haberler/seri-endustriyel-san-ve-tic-ltd-sti-faaliyetlerine-basladi-1-18.jpg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410134" y="2910830"/>
            <a:ext cx="2628966" cy="2448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6" name="Picture 2" descr="http://www.iamashcash.com/wp-content/uploads/standout-2ntvsfb34sbyz7c0oup4ay.jpg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8520274" y="2867968"/>
            <a:ext cx="3645459" cy="24193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32773" name="AutoShape 7"/>
          <p:cNvSpPr>
            <a:spLocks noChangeArrowheads="1"/>
          </p:cNvSpPr>
          <p:nvPr/>
        </p:nvSpPr>
        <p:spPr bwMode="auto">
          <a:xfrm>
            <a:off x="0" y="836613"/>
            <a:ext cx="12192000" cy="2174875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АВТОРИТАРНЫЙ РЕЖИМ</a:t>
            </a:r>
            <a:r>
              <a:rPr lang="ru-RU" sz="20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–</a:t>
            </a:r>
          </a:p>
          <a:p>
            <a:pPr algn="ctr"/>
            <a:r>
              <a:rPr lang="ru-RU" sz="20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это политический режим, при котором вся полнота власти сосредоточена у одного лица</a:t>
            </a:r>
          </a:p>
          <a:p>
            <a:pPr algn="ctr"/>
            <a:r>
              <a:rPr lang="ru-RU" sz="20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(монарха, диктатора) или правящей группы, созданы частичные возможности </a:t>
            </a:r>
          </a:p>
          <a:p>
            <a:pPr algn="ctr"/>
            <a:r>
              <a:rPr lang="ru-RU" sz="20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для выражения социальных интересов, а отношения государства и индивида построены </a:t>
            </a:r>
          </a:p>
          <a:p>
            <a:pPr algn="ctr"/>
            <a:r>
              <a:rPr lang="ru-RU" sz="2000" b="1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больше на принуждении, чем убеждении, без применения средств вооруженного насилия. </a:t>
            </a:r>
          </a:p>
        </p:txBody>
      </p:sp>
    </p:spTree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094038" y="350838"/>
            <a:ext cx="7659687" cy="128111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</a:rPr>
              <a:t>Истоки авторитаризма:</a:t>
            </a:r>
            <a:br>
              <a:rPr lang="ru-RU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</a:rPr>
            </a:br>
            <a:endParaRPr lang="ru-RU" b="1" i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3794" name="Объект 2"/>
          <p:cNvSpPr>
            <a:spLocks noGrp="1"/>
          </p:cNvSpPr>
          <p:nvPr>
            <p:ph idx="4294967295"/>
          </p:nvPr>
        </p:nvSpPr>
        <p:spPr>
          <a:xfrm>
            <a:off x="1193800" y="1376363"/>
            <a:ext cx="10406063" cy="5221287"/>
          </a:xfrm>
        </p:spPr>
        <p:txBody>
          <a:bodyPr/>
          <a:lstStyle/>
          <a:p>
            <a:pPr algn="just" eaLnBrk="1" hangingPunct="1"/>
            <a:r>
              <a:rPr lang="ru-RU" sz="2400" b="1" smtClean="0">
                <a:latin typeface="Cambria" pitchFamily="18" charset="0"/>
              </a:rPr>
              <a:t>сохранение традиционного типа общества с ориентацией на привычные и устойчивые формы социальной жизни и авторитеты;</a:t>
            </a:r>
          </a:p>
          <a:p>
            <a:pPr algn="just" eaLnBrk="1" hangingPunct="1"/>
            <a:r>
              <a:rPr lang="ru-RU" sz="2400" b="1" smtClean="0">
                <a:latin typeface="Cambria" pitchFamily="18" charset="0"/>
              </a:rPr>
              <a:t>сохранение патриархально-подданнического типа политической культуры как преобладающей;</a:t>
            </a:r>
          </a:p>
          <a:p>
            <a:pPr algn="just" eaLnBrk="1" hangingPunct="1"/>
            <a:r>
              <a:rPr lang="ru-RU" sz="2400" b="1" smtClean="0">
                <a:latin typeface="Cambria" pitchFamily="18" charset="0"/>
              </a:rPr>
              <a:t>значительное влияние религиозных норм (прежде всего ислама, буддизма, конфуцианства) на политическую ориентацию населения;</a:t>
            </a:r>
          </a:p>
          <a:p>
            <a:pPr algn="just" eaLnBrk="1" hangingPunct="1"/>
            <a:r>
              <a:rPr lang="ru-RU" sz="2400" b="1" smtClean="0">
                <a:latin typeface="Cambria" pitchFamily="18" charset="0"/>
              </a:rPr>
              <a:t> экономическая отсталость;</a:t>
            </a:r>
          </a:p>
          <a:p>
            <a:pPr algn="just" eaLnBrk="1" hangingPunct="1"/>
            <a:r>
              <a:rPr lang="ru-RU" sz="2400" b="1" smtClean="0">
                <a:latin typeface="Cambria" pitchFamily="18" charset="0"/>
              </a:rPr>
              <a:t>неразвитость гражданского общества;</a:t>
            </a:r>
          </a:p>
          <a:p>
            <a:pPr algn="just" eaLnBrk="1" hangingPunct="1"/>
            <a:r>
              <a:rPr lang="ru-RU" sz="2400" b="1" smtClean="0">
                <a:latin typeface="Cambria" pitchFamily="18" charset="0"/>
              </a:rPr>
              <a:t>высокая степень конфликтности в развивающихся обществах</a:t>
            </a:r>
            <a:r>
              <a:rPr lang="ru-RU" sz="2400" smtClean="0">
                <a:latin typeface="Cambria" pitchFamily="18" charset="0"/>
              </a:rPr>
              <a:t>.</a:t>
            </a:r>
            <a:endParaRPr lang="ru-RU" sz="2400" smtClean="0"/>
          </a:p>
        </p:txBody>
      </p:sp>
    </p:spTree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5750" y="309563"/>
            <a:ext cx="9948863" cy="1281112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3200" b="1" i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Черт</a:t>
            </a:r>
            <a:r>
              <a:rPr lang="ru-RU" sz="3200" b="1" i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ы</a:t>
            </a:r>
            <a:r>
              <a:rPr lang="ru-RU" sz="3200" b="1" i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 авторитаризма:</a:t>
            </a:r>
            <a:r>
              <a:rPr lang="ru-RU" sz="32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/>
            </a:r>
            <a:br>
              <a:rPr lang="ru-RU" sz="32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</a:br>
            <a:endParaRPr lang="ru-RU" sz="3200" b="1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mbria" pitchFamily="18" charset="0"/>
            </a:endParaRPr>
          </a:p>
        </p:txBody>
      </p:sp>
      <p:sp>
        <p:nvSpPr>
          <p:cNvPr id="34818" name="Объект 2"/>
          <p:cNvSpPr>
            <a:spLocks noGrp="1"/>
          </p:cNvSpPr>
          <p:nvPr>
            <p:ph idx="1"/>
          </p:nvPr>
        </p:nvSpPr>
        <p:spPr>
          <a:xfrm>
            <a:off x="1879600" y="1133475"/>
            <a:ext cx="9961563" cy="5240338"/>
          </a:xfrm>
        </p:spPr>
        <p:txBody>
          <a:bodyPr/>
          <a:lstStyle/>
          <a:p>
            <a:pPr algn="just" eaLnBrk="1" hangingPunct="1"/>
            <a:r>
              <a:rPr lang="ru-RU" sz="2400" smtClean="0">
                <a:latin typeface="Cambria" pitchFamily="18" charset="0"/>
              </a:rPr>
              <a:t>1. </a:t>
            </a:r>
            <a:r>
              <a:rPr lang="ru-RU" sz="2400" b="1" i="1" smtClean="0">
                <a:latin typeface="Cambria" pitchFamily="18" charset="0"/>
              </a:rPr>
              <a:t>Монополия на власть одной группы, партии или коалиции</a:t>
            </a:r>
            <a:r>
              <a:rPr lang="ru-RU" sz="2400" b="1" smtClean="0">
                <a:latin typeface="Cambria" pitchFamily="18" charset="0"/>
              </a:rPr>
              <a:t>, не подотчетной ни перед кем</a:t>
            </a:r>
            <a:r>
              <a:rPr lang="ru-RU" sz="2400" b="1" smtClean="0">
                <a:latin typeface="Arial" charset="0"/>
              </a:rPr>
              <a:t>;</a:t>
            </a:r>
          </a:p>
          <a:p>
            <a:pPr algn="just" eaLnBrk="1" hangingPunct="1"/>
            <a:r>
              <a:rPr lang="ru-RU" sz="2400" b="1" smtClean="0">
                <a:latin typeface="Cambria" pitchFamily="18" charset="0"/>
              </a:rPr>
              <a:t>2. Полный или частичный </a:t>
            </a:r>
            <a:r>
              <a:rPr lang="ru-RU" sz="2400" b="1" i="1" smtClean="0">
                <a:latin typeface="Cambria" pitchFamily="18" charset="0"/>
              </a:rPr>
              <a:t>запрет на деятельность оппозиции</a:t>
            </a:r>
            <a:r>
              <a:rPr lang="ru-RU" sz="2400" b="1" smtClean="0">
                <a:latin typeface="Arial" charset="0"/>
              </a:rPr>
              <a:t>;</a:t>
            </a:r>
          </a:p>
          <a:p>
            <a:pPr algn="just" eaLnBrk="1" hangingPunct="1"/>
            <a:r>
              <a:rPr lang="ru-RU" sz="2400" b="1" smtClean="0">
                <a:latin typeface="Cambria" pitchFamily="18" charset="0"/>
              </a:rPr>
              <a:t>3. </a:t>
            </a:r>
            <a:r>
              <a:rPr lang="uk-UA" sz="2400" b="1" i="1" smtClean="0">
                <a:latin typeface="Cambria" pitchFamily="18" charset="0"/>
              </a:rPr>
              <a:t>Це</a:t>
            </a:r>
            <a:r>
              <a:rPr lang="ru-RU" sz="2400" b="1" i="1" smtClean="0">
                <a:latin typeface="Cambria" pitchFamily="18" charset="0"/>
              </a:rPr>
              <a:t>нтрализованная монистическая структура власти</a:t>
            </a:r>
            <a:r>
              <a:rPr lang="ru-RU" sz="2400" b="1" smtClean="0">
                <a:latin typeface="Arial" charset="0"/>
              </a:rPr>
              <a:t>;</a:t>
            </a:r>
          </a:p>
          <a:p>
            <a:pPr algn="just" eaLnBrk="1" hangingPunct="1"/>
            <a:r>
              <a:rPr lang="ru-RU" sz="2400" b="1" smtClean="0">
                <a:latin typeface="Cambria" pitchFamily="18" charset="0"/>
              </a:rPr>
              <a:t>4. Сохранение </a:t>
            </a:r>
            <a:r>
              <a:rPr lang="ru-RU" sz="2400" b="1" i="1" smtClean="0">
                <a:latin typeface="Cambria" pitchFamily="18" charset="0"/>
              </a:rPr>
              <a:t>ограниченного плюрализма</a:t>
            </a:r>
            <a:r>
              <a:rPr lang="ru-RU" sz="2400" b="1" smtClean="0">
                <a:latin typeface="Cambria" pitchFamily="18" charset="0"/>
              </a:rPr>
              <a:t>, наличие </a:t>
            </a:r>
            <a:r>
              <a:rPr lang="ru-RU" sz="2400" b="1" i="1" smtClean="0">
                <a:latin typeface="Cambria" pitchFamily="18" charset="0"/>
              </a:rPr>
              <a:t>дифференцированных отношений между обществом и государством</a:t>
            </a:r>
            <a:r>
              <a:rPr lang="ru-RU" sz="2400" b="1" i="1" smtClean="0">
                <a:latin typeface="Arial" charset="0"/>
              </a:rPr>
              <a:t>;</a:t>
            </a:r>
            <a:endParaRPr lang="ru-RU" sz="2400" b="1" smtClean="0">
              <a:latin typeface="Arial" charset="0"/>
            </a:endParaRPr>
          </a:p>
          <a:p>
            <a:pPr algn="just" eaLnBrk="1" hangingPunct="1"/>
            <a:r>
              <a:rPr lang="ru-RU" sz="2400" b="1" smtClean="0">
                <a:latin typeface="Cambria" pitchFamily="18" charset="0"/>
              </a:rPr>
              <a:t>5. </a:t>
            </a:r>
            <a:r>
              <a:rPr lang="ru-RU" sz="2400" b="1" i="1" smtClean="0">
                <a:latin typeface="Cambria" pitchFamily="18" charset="0"/>
              </a:rPr>
              <a:t>Наследование и кооптация как главные способы формирования господствующей политической элиты</a:t>
            </a:r>
            <a:r>
              <a:rPr lang="ru-RU" sz="2400" b="1" smtClean="0">
                <a:latin typeface="Arial" charset="0"/>
              </a:rPr>
              <a:t>;</a:t>
            </a:r>
          </a:p>
          <a:p>
            <a:pPr algn="just" eaLnBrk="1" hangingPunct="1"/>
            <a:r>
              <a:rPr lang="ru-RU" sz="2400" b="1" smtClean="0">
                <a:latin typeface="Cambria" pitchFamily="18" charset="0"/>
              </a:rPr>
              <a:t>6. </a:t>
            </a:r>
            <a:r>
              <a:rPr lang="ru-RU" sz="2400" b="1" i="1" smtClean="0">
                <a:latin typeface="Cambria" pitchFamily="18" charset="0"/>
              </a:rPr>
              <a:t>Отсутствие возможности насильственной смены власти</a:t>
            </a:r>
            <a:r>
              <a:rPr lang="ru-RU" sz="2400" b="1" i="1" smtClean="0">
                <a:latin typeface="Arial" charset="0"/>
              </a:rPr>
              <a:t>;</a:t>
            </a:r>
            <a:endParaRPr lang="ru-RU" sz="2400" b="1" smtClean="0">
              <a:latin typeface="Arial" charset="0"/>
            </a:endParaRPr>
          </a:p>
          <a:p>
            <a:pPr algn="just" eaLnBrk="1" hangingPunct="1"/>
            <a:r>
              <a:rPr lang="ru-RU" sz="2400" b="1" i="1" smtClean="0">
                <a:latin typeface="Cambria" pitchFamily="18" charset="0"/>
              </a:rPr>
              <a:t>7.</a:t>
            </a:r>
            <a:r>
              <a:rPr lang="ru-RU" sz="2400" b="1" smtClean="0">
                <a:latin typeface="Cambria" pitchFamily="18" charset="0"/>
              </a:rPr>
              <a:t> Использование</a:t>
            </a:r>
            <a:r>
              <a:rPr lang="ru-RU" sz="2400" b="1" i="1" smtClean="0">
                <a:latin typeface="Cambria" pitchFamily="18" charset="0"/>
              </a:rPr>
              <a:t> силовых структур для удержания власти</a:t>
            </a:r>
            <a:r>
              <a:rPr lang="ru-RU" sz="2400" b="1" smtClean="0">
                <a:latin typeface="Cambria" pitchFamily="18" charset="0"/>
              </a:rPr>
              <a:t>.</a:t>
            </a:r>
          </a:p>
          <a:p>
            <a:pPr algn="just" eaLnBrk="1" hangingPunct="1"/>
            <a:endParaRPr lang="ru-RU" sz="2400" b="1" smtClean="0"/>
          </a:p>
        </p:txBody>
      </p:sp>
    </p:spTree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8663" y="310078"/>
            <a:ext cx="10294900" cy="1280890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28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Cambria" panose="02040503050406030204" pitchFamily="18" charset="0"/>
                <a:ea typeface="Times New Roman" panose="02020603050405020304" pitchFamily="18" charset="0"/>
              </a:rPr>
              <a:t>Соответствующая </a:t>
            </a:r>
            <a:r>
              <a:rPr lang="ru-RU" altLang="ru-RU" sz="2800" b="1" i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Cambria" panose="02040503050406030204" pitchFamily="18" charset="0"/>
                <a:ea typeface="Times New Roman" panose="02020603050405020304" pitchFamily="18" charset="0"/>
              </a:rPr>
              <a:t>авторитаризма политическая система</a:t>
            </a:r>
            <a:r>
              <a:rPr lang="ru-RU" altLang="ru-RU" sz="28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Cambria" panose="02040503050406030204" pitchFamily="18" charset="0"/>
                <a:ea typeface="Times New Roman" panose="02020603050405020304" pitchFamily="18" charset="0"/>
              </a:rPr>
              <a:t> занимает как бы </a:t>
            </a:r>
            <a:r>
              <a:rPr lang="ru-RU" altLang="ru-RU" sz="2800" b="1" i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Cambria" panose="02040503050406030204" pitchFamily="18" charset="0"/>
                <a:ea typeface="Times New Roman" panose="02020603050405020304" pitchFamily="18" charset="0"/>
              </a:rPr>
              <a:t>промежуточное положение между тоталитаризмом и демократией</a:t>
            </a:r>
            <a:r>
              <a:rPr lang="ru-RU" altLang="ru-RU" sz="28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Cambria" panose="02040503050406030204" pitchFamily="18" charset="0"/>
                <a:ea typeface="Times New Roman" panose="02020603050405020304" pitchFamily="18" charset="0"/>
              </a:rPr>
              <a:t>.</a:t>
            </a:r>
            <a:br>
              <a:rPr lang="ru-RU" altLang="ru-RU" sz="28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Cambria" panose="02040503050406030204" pitchFamily="18" charset="0"/>
                <a:ea typeface="Times New Roman" panose="02020603050405020304" pitchFamily="18" charset="0"/>
              </a:rPr>
            </a:br>
            <a:endParaRPr lang="ru-RU" sz="28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Cambria" panose="02040503050406030204" pitchFamily="18" charset="0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>
          <a:xfrm>
            <a:off x="1125538" y="1768475"/>
            <a:ext cx="10761662" cy="4846638"/>
          </a:xfrm>
        </p:spPr>
        <p:txBody>
          <a:bodyPr anchor="ctr">
            <a:spAutoFit/>
          </a:bodyPr>
          <a:lstStyle/>
          <a:p>
            <a:pPr marL="0" indent="0" algn="just" defTabSz="914400">
              <a:spcBef>
                <a:spcPct val="0"/>
              </a:spcBef>
              <a:buClrTx/>
              <a:buFontTx/>
              <a:buNone/>
            </a:pPr>
            <a:r>
              <a:rPr lang="ru-RU" altLang="ru-RU" sz="2000" b="1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Под влиянием сложного комплекса экономических, социально-политических и культурных факторов авторитаризм, в конечном счете, эволюционирует в направлении демократии или тоталитаризма. Такой переходный характер авторитарный политический режим носил в последние десятилетия ХХ в. </a:t>
            </a:r>
          </a:p>
          <a:p>
            <a:pPr marL="0" indent="0" algn="just" defTabSz="914400">
              <a:spcBef>
                <a:spcPct val="0"/>
              </a:spcBef>
              <a:buClrTx/>
              <a:buFontTx/>
              <a:buNone/>
            </a:pPr>
            <a:endParaRPr lang="ru-RU" altLang="ru-RU" sz="2000" b="1" smtClean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  <a:p>
            <a:pPr marL="0" indent="0" algn="just" defTabSz="914400">
              <a:spcBef>
                <a:spcPct val="0"/>
              </a:spcBef>
              <a:buClrTx/>
              <a:buFontTx/>
              <a:buNone/>
            </a:pPr>
            <a:r>
              <a:rPr lang="ru-RU" altLang="ru-RU" sz="2000" b="1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Так, авторитарный режим Ф.</a:t>
            </a:r>
            <a:r>
              <a:rPr lang="ru-RU" altLang="ru-RU" sz="2000" b="1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ru-RU" altLang="ru-RU" sz="2000" b="1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Кастро, установленный в 1959 г. на Кубе, перерос в тоталитаризм. </a:t>
            </a:r>
          </a:p>
          <a:p>
            <a:pPr marL="0" indent="0" algn="just" defTabSz="914400">
              <a:spcBef>
                <a:spcPct val="0"/>
              </a:spcBef>
              <a:buClrTx/>
              <a:buFontTx/>
              <a:buNone/>
            </a:pPr>
            <a:endParaRPr lang="ru-RU" altLang="ru-RU" sz="2000" b="1" smtClean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  <a:p>
            <a:pPr marL="0" indent="0" algn="just" defTabSz="914400">
              <a:spcBef>
                <a:spcPct val="0"/>
              </a:spcBef>
              <a:buClrTx/>
              <a:buFontTx/>
              <a:buNone/>
            </a:pPr>
            <a:r>
              <a:rPr lang="ru-RU" altLang="ru-RU" sz="2000" b="1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В ряде других государств (Коре</a:t>
            </a:r>
            <a:r>
              <a:rPr lang="ru-RU" altLang="ru-RU" sz="2000" b="1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я</a:t>
            </a:r>
            <a:r>
              <a:rPr lang="ru-RU" altLang="ru-RU" sz="2000" b="1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, Чили, Таиланд, Гаити, Панам</a:t>
            </a:r>
            <a:r>
              <a:rPr lang="ru-RU" altLang="ru-RU" sz="2000" b="1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а</a:t>
            </a:r>
            <a:r>
              <a:rPr lang="ru-RU" altLang="ru-RU" sz="2000" b="1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, Аргентин</a:t>
            </a:r>
            <a:r>
              <a:rPr lang="ru-RU" altLang="ru-RU" sz="2000" b="1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а </a:t>
            </a:r>
            <a:r>
              <a:rPr lang="ru-RU" altLang="ru-RU" sz="2000" b="1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и других латиноамериканских странах) авторитаризм постепенно эволюционировал по пути демократии. </a:t>
            </a:r>
          </a:p>
          <a:p>
            <a:pPr marL="0" indent="0" algn="just" defTabSz="914400">
              <a:spcBef>
                <a:spcPct val="0"/>
              </a:spcBef>
              <a:buClrTx/>
              <a:buFontTx/>
              <a:buNone/>
            </a:pPr>
            <a:endParaRPr lang="ru-RU" altLang="ru-RU" sz="2000" b="1" smtClean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  <a:p>
            <a:pPr marL="0" indent="0" algn="just" defTabSz="914400">
              <a:spcBef>
                <a:spcPct val="0"/>
              </a:spcBef>
              <a:buClrTx/>
              <a:buFontTx/>
              <a:buNone/>
            </a:pPr>
            <a:r>
              <a:rPr lang="ru-RU" altLang="ru-RU" sz="2000" b="1" i="1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Однако существуют и государства с выраженным авторитарным режимом </a:t>
            </a:r>
          </a:p>
          <a:p>
            <a:pPr marL="0" indent="0" algn="just" defTabSz="914400">
              <a:spcBef>
                <a:spcPct val="0"/>
              </a:spcBef>
              <a:buClrTx/>
              <a:buFontTx/>
              <a:buNone/>
            </a:pPr>
            <a:r>
              <a:rPr lang="ru-RU" altLang="ru-RU" sz="2000" b="1" i="1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(Саудовская Аравия, Бруней, Оман, Абу-Даби, Дубай и др.).</a:t>
            </a:r>
          </a:p>
          <a:p>
            <a:pPr marL="0" indent="0" defTabSz="914400">
              <a:spcBef>
                <a:spcPct val="0"/>
              </a:spcBef>
              <a:buClrTx/>
              <a:buFontTx/>
              <a:buNone/>
            </a:pPr>
            <a:r>
              <a:rPr lang="ru-RU" altLang="ru-RU" sz="140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ru-RU" altLang="ru-RU" sz="140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</a:br>
            <a:endParaRPr lang="ru-RU" altLang="ru-RU" smtClean="0">
              <a:solidFill>
                <a:schemeClr val="tx1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4"/>
          <p:cNvSpPr>
            <a:spLocks noGrp="1"/>
          </p:cNvSpPr>
          <p:nvPr>
            <p:ph type="title" idx="4294967295"/>
          </p:nvPr>
        </p:nvSpPr>
        <p:spPr>
          <a:xfrm>
            <a:off x="1731963" y="623888"/>
            <a:ext cx="9772650" cy="1281112"/>
          </a:xfrm>
        </p:spPr>
        <p:txBody>
          <a:bodyPr/>
          <a:lstStyle/>
          <a:p>
            <a:pPr algn="ctr"/>
            <a:r>
              <a:rPr lang="ru-RU" sz="2800" b="1" smtClean="0">
                <a:solidFill>
                  <a:schemeClr val="accent1"/>
                </a:solidFill>
              </a:rPr>
              <a:t>Специфика </a:t>
            </a:r>
            <a:br>
              <a:rPr lang="ru-RU" sz="2800" b="1" smtClean="0">
                <a:solidFill>
                  <a:schemeClr val="accent1"/>
                </a:solidFill>
              </a:rPr>
            </a:br>
            <a:r>
              <a:rPr lang="ru-RU" sz="2800" b="1" smtClean="0">
                <a:solidFill>
                  <a:schemeClr val="accent1"/>
                </a:solidFill>
              </a:rPr>
              <a:t>современных авторитарных режимов</a:t>
            </a:r>
          </a:p>
        </p:txBody>
      </p:sp>
      <p:sp>
        <p:nvSpPr>
          <p:cNvPr id="36866" name="Rectangle 3"/>
          <p:cNvSpPr>
            <a:spLocks noGrp="1"/>
          </p:cNvSpPr>
          <p:nvPr>
            <p:ph type="body" idx="4294967295"/>
          </p:nvPr>
        </p:nvSpPr>
        <p:spPr>
          <a:xfrm>
            <a:off x="1873250" y="1838325"/>
            <a:ext cx="9421813" cy="4791075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ru-RU" sz="2000" b="1" smtClean="0"/>
              <a:t>развивающиеся страны основаны на рыночных отношениях, они идут по пути модернизацию, следовательно совершают переход от традиционных обществ к индустриальному, от тоталитарного к демократическому;</a:t>
            </a:r>
          </a:p>
          <a:p>
            <a:pPr algn="just">
              <a:lnSpc>
                <a:spcPct val="90000"/>
              </a:lnSpc>
            </a:pPr>
            <a:r>
              <a:rPr lang="ru-RU" sz="2000" b="1" smtClean="0"/>
              <a:t>при низком уровне технико-экономического потенциала в них сочетаются различные типы общественных отношений от патриархально-общинных до рыночных;</a:t>
            </a:r>
          </a:p>
          <a:p>
            <a:pPr algn="just">
              <a:lnSpc>
                <a:spcPct val="90000"/>
              </a:lnSpc>
            </a:pPr>
            <a:r>
              <a:rPr lang="ru-RU" sz="2000" b="1" smtClean="0"/>
              <a:t>слабо выражена дифференцированная социальная структура,</a:t>
            </a:r>
          </a:p>
          <a:p>
            <a:pPr algn="just">
              <a:lnSpc>
                <a:spcPct val="90000"/>
              </a:lnSpc>
            </a:pPr>
            <a:r>
              <a:rPr lang="ru-RU" sz="2000" b="1" smtClean="0"/>
              <a:t>недостаточно развиты институты и организации гражданского общества,</a:t>
            </a:r>
          </a:p>
          <a:p>
            <a:pPr algn="just">
              <a:lnSpc>
                <a:spcPct val="90000"/>
              </a:lnSpc>
            </a:pPr>
            <a:r>
              <a:rPr lang="ru-RU" sz="2000" b="1" smtClean="0"/>
              <a:t>низкий уровень политической культуры населения,</a:t>
            </a:r>
          </a:p>
          <a:p>
            <a:pPr algn="just">
              <a:lnSpc>
                <a:spcPct val="90000"/>
              </a:lnSpc>
            </a:pPr>
            <a:r>
              <a:rPr lang="ru-RU" sz="2000" b="1" smtClean="0"/>
              <a:t>наблюдаются перманентное обострение социальных, национально-этнических, религиозных противоречий и развитие на этой основе многочисленных конфликтов.</a:t>
            </a:r>
            <a:r>
              <a:rPr lang="ru-RU" sz="1600" smtClean="0"/>
              <a:t> </a:t>
            </a: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1136650" y="812800"/>
            <a:ext cx="1051242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42900" indent="-342900" algn="just">
              <a:tabLst>
                <a:tab pos="228600" algn="l"/>
              </a:tabLst>
            </a:pPr>
            <a:r>
              <a:rPr lang="ru-RU" sz="2800"/>
              <a:t>						План</a:t>
            </a:r>
          </a:p>
          <a:p>
            <a:pPr marL="342900" indent="-342900" algn="just">
              <a:tabLst>
                <a:tab pos="228600" algn="l"/>
              </a:tabLst>
            </a:pPr>
            <a:endParaRPr lang="ru-RU" sz="2800"/>
          </a:p>
          <a:p>
            <a:pPr marL="342900" indent="-342900" algn="just">
              <a:lnSpc>
                <a:spcPct val="150000"/>
              </a:lnSpc>
              <a:buFontTx/>
              <a:buAutoNum type="arabicPeriod"/>
              <a:tabLst>
                <a:tab pos="228600" algn="l"/>
              </a:tabLst>
            </a:pPr>
            <a:r>
              <a:rPr lang="ru-RU" sz="2800"/>
              <a:t>Понятие политического режима.</a:t>
            </a:r>
          </a:p>
          <a:p>
            <a:pPr marL="342900" indent="-342900" algn="just">
              <a:lnSpc>
                <a:spcPct val="150000"/>
              </a:lnSpc>
              <a:buFontTx/>
              <a:buAutoNum type="arabicPeriod"/>
              <a:tabLst>
                <a:tab pos="228600" algn="l"/>
              </a:tabLst>
            </a:pPr>
            <a:r>
              <a:rPr lang="ru-RU" sz="2800"/>
              <a:t>Типология политических режимов:</a:t>
            </a:r>
          </a:p>
          <a:p>
            <a:pPr marL="342900" indent="-342900" algn="just">
              <a:lnSpc>
                <a:spcPct val="150000"/>
              </a:lnSpc>
              <a:tabLst>
                <a:tab pos="228600" algn="l"/>
              </a:tabLst>
            </a:pPr>
            <a:r>
              <a:rPr lang="ru-RU" sz="2800"/>
              <a:t>	2.1. Характеристика тоталитарного политического режима.</a:t>
            </a:r>
          </a:p>
          <a:p>
            <a:pPr marL="342900" indent="-342900" algn="just">
              <a:lnSpc>
                <a:spcPct val="150000"/>
              </a:lnSpc>
              <a:tabLst>
                <a:tab pos="228600" algn="l"/>
              </a:tabLst>
            </a:pPr>
            <a:r>
              <a:rPr lang="ru-RU" sz="2800"/>
              <a:t>	2.2. Основные черты авторитарного политического режима.</a:t>
            </a:r>
          </a:p>
          <a:p>
            <a:pPr marL="342900" indent="-342900" algn="just">
              <a:lnSpc>
                <a:spcPct val="150000"/>
              </a:lnSpc>
              <a:tabLst>
                <a:tab pos="228600" algn="l"/>
              </a:tabLst>
            </a:pPr>
            <a:r>
              <a:rPr lang="ru-RU" sz="2800"/>
              <a:t>	2.3. Признаки демократического политического режима.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342756"/>
            <a:ext cx="9858692" cy="128089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Демократический политический режим</a:t>
            </a:r>
          </a:p>
        </p:txBody>
      </p:sp>
      <p:sp>
        <p:nvSpPr>
          <p:cNvPr id="37890" name="Объект 2"/>
          <p:cNvSpPr>
            <a:spLocks noGrp="1"/>
          </p:cNvSpPr>
          <p:nvPr>
            <p:ph idx="1"/>
          </p:nvPr>
        </p:nvSpPr>
        <p:spPr>
          <a:xfrm>
            <a:off x="1419225" y="3294063"/>
            <a:ext cx="6726238" cy="2884487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2400" b="1" smtClean="0">
                <a:latin typeface="Cambria" pitchFamily="18" charset="0"/>
              </a:rPr>
              <a:t>Демократия ассоциируется со </a:t>
            </a:r>
          </a:p>
          <a:p>
            <a:pPr marL="0" indent="0" algn="ctr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2400" b="1" smtClean="0">
                <a:latin typeface="Cambria" pitchFamily="18" charset="0"/>
              </a:rPr>
              <a:t>свободой, равенством, справедливостью, соблюдением прав человека, участием граждан в управлении. </a:t>
            </a:r>
          </a:p>
          <a:p>
            <a:pPr marL="0" indent="0" algn="ctr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2400" b="1" smtClean="0">
                <a:latin typeface="Cambria" pitchFamily="18" charset="0"/>
              </a:rPr>
              <a:t>Поэтому демократию как политический режим принято противопоставлять авторитарным, тоталитарным и другим диктаторским режимам.</a:t>
            </a:r>
          </a:p>
          <a:p>
            <a:pPr marL="0" indent="0" algn="ctr" eaLnBrk="1" hangingPunct="1">
              <a:lnSpc>
                <a:spcPct val="90000"/>
              </a:lnSpc>
            </a:pPr>
            <a:endParaRPr lang="ru-RU" b="1" smtClean="0"/>
          </a:p>
        </p:txBody>
      </p:sp>
      <p:pic>
        <p:nvPicPr>
          <p:cNvPr id="6" name="Picture 2" descr="https://tverweek.com/media/k2/items/cache/2d1b1acc95e2ecf0cacbddb784925122_XL.jpg"/>
          <p:cNvPicPr>
            <a:picLocks noChangeAspect="1" noChangeArrowheads="1"/>
          </p:cNvPicPr>
          <p:nvPr/>
        </p:nvPicPr>
        <p:blipFill>
          <a:blip r:embed="rId2">
            <a:extLst/>
          </a:blip>
          <a:srcRect/>
          <a:stretch>
            <a:fillRect/>
          </a:stretch>
        </p:blipFill>
        <p:spPr bwMode="auto">
          <a:xfrm>
            <a:off x="7851825" y="3294501"/>
            <a:ext cx="4089707" cy="27264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37892" name="AutoShape 6"/>
          <p:cNvSpPr>
            <a:spLocks noChangeArrowheads="1"/>
          </p:cNvSpPr>
          <p:nvPr/>
        </p:nvSpPr>
        <p:spPr bwMode="auto">
          <a:xfrm>
            <a:off x="346075" y="1103313"/>
            <a:ext cx="11595100" cy="2379662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i="1">
                <a:solidFill>
                  <a:schemeClr val="bg1"/>
                </a:solidFill>
              </a:rPr>
              <a:t>Демократия (</a:t>
            </a:r>
            <a:r>
              <a:rPr lang="ru-RU" sz="2000" b="1">
                <a:solidFill>
                  <a:schemeClr val="bg1"/>
                </a:solidFill>
              </a:rPr>
              <a:t>греч. demos — народ, kratos — власть, властвования, «власть народа») — </a:t>
            </a:r>
          </a:p>
          <a:p>
            <a:pPr algn="ctr"/>
            <a:r>
              <a:rPr lang="ru-RU" sz="2000" b="1" i="1">
                <a:solidFill>
                  <a:schemeClr val="bg1"/>
                </a:solidFill>
              </a:rPr>
              <a:t> политический режим, при котором народ или его большинство является </a:t>
            </a:r>
          </a:p>
          <a:p>
            <a:pPr algn="ctr"/>
            <a:r>
              <a:rPr lang="ru-RU" sz="2000" b="1" i="1">
                <a:solidFill>
                  <a:schemeClr val="bg1"/>
                </a:solidFill>
              </a:rPr>
              <a:t>(считается) носителем государственной власти</a:t>
            </a:r>
          </a:p>
        </p:txBody>
      </p:sp>
    </p:spTree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3050" y="342900"/>
            <a:ext cx="10536238" cy="12811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</a:rPr>
              <a:t>Важнейшими признаками демократии являются: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8914" name="Объект 2"/>
          <p:cNvSpPr>
            <a:spLocks noGrp="1"/>
          </p:cNvSpPr>
          <p:nvPr>
            <p:ph idx="1"/>
          </p:nvPr>
        </p:nvSpPr>
        <p:spPr>
          <a:xfrm>
            <a:off x="363538" y="1136650"/>
            <a:ext cx="8274050" cy="506253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sz="2200" smtClean="0">
                <a:latin typeface="Cambria" pitchFamily="18" charset="0"/>
              </a:rPr>
              <a:t>1. </a:t>
            </a:r>
            <a:r>
              <a:rPr lang="ru-RU" sz="2200" b="1" i="1" smtClean="0">
                <a:latin typeface="Cambria" pitchFamily="18" charset="0"/>
              </a:rPr>
              <a:t>Юридическое признание верховенства власти народа</a:t>
            </a:r>
            <a:r>
              <a:rPr lang="ru-RU" sz="2200" smtClean="0">
                <a:latin typeface="Cambria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200" smtClean="0">
                <a:latin typeface="Cambria" pitchFamily="18" charset="0"/>
              </a:rPr>
              <a:t>2. Периодическая </a:t>
            </a:r>
            <a:r>
              <a:rPr lang="ru-RU" sz="2200" b="1" i="1" smtClean="0">
                <a:latin typeface="Cambria" pitchFamily="18" charset="0"/>
              </a:rPr>
              <a:t>выборность основных органов власти</a:t>
            </a:r>
            <a:r>
              <a:rPr lang="ru-RU" sz="2200" smtClean="0">
                <a:latin typeface="Cambria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200" smtClean="0">
                <a:latin typeface="Cambria" pitchFamily="18" charset="0"/>
              </a:rPr>
              <a:t>3. </a:t>
            </a:r>
            <a:r>
              <a:rPr lang="ru-RU" sz="2200" b="1" i="1" smtClean="0">
                <a:latin typeface="Cambria" pitchFamily="18" charset="0"/>
              </a:rPr>
              <a:t>Всеобщее избирательное право</a:t>
            </a:r>
            <a:r>
              <a:rPr lang="ru-RU" sz="2200" smtClean="0">
                <a:latin typeface="Cambria" pitchFamily="18" charset="0"/>
              </a:rPr>
              <a:t>, гарантирует каждому гражданину участвовать в формировании представительных институтов власти.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200" smtClean="0">
                <a:latin typeface="Cambria" pitchFamily="18" charset="0"/>
              </a:rPr>
              <a:t>4. </a:t>
            </a:r>
            <a:r>
              <a:rPr lang="ru-RU" sz="2200" b="1" i="1" smtClean="0">
                <a:latin typeface="Cambria" pitchFamily="18" charset="0"/>
              </a:rPr>
              <a:t>Равенство прав граждан на участие в управлении государством</a:t>
            </a:r>
            <a:r>
              <a:rPr lang="ru-RU" sz="2200" smtClean="0">
                <a:latin typeface="Cambria" pitchFamily="18" charset="0"/>
              </a:rPr>
              <a:t>, то есть каждый гражданин имеет право не только избирать, но и быть избранным на любую выборную должность.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200" smtClean="0">
                <a:latin typeface="Cambria" pitchFamily="18" charset="0"/>
              </a:rPr>
              <a:t>5. </a:t>
            </a:r>
            <a:r>
              <a:rPr lang="ru-RU" sz="2200" b="1" i="1" smtClean="0">
                <a:latin typeface="Cambria" pitchFamily="18" charset="0"/>
              </a:rPr>
              <a:t>Принятие решения по большинству поданных голосов</a:t>
            </a:r>
            <a:r>
              <a:rPr lang="ru-RU" sz="2200" smtClean="0">
                <a:latin typeface="Cambria" pitchFamily="18" charset="0"/>
              </a:rPr>
              <a:t> и подчинения меньшинства большинству.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200" smtClean="0">
                <a:latin typeface="Cambria" pitchFamily="18" charset="0"/>
              </a:rPr>
              <a:t>6. </a:t>
            </a:r>
            <a:r>
              <a:rPr lang="ru-RU" sz="2200" b="1" i="1" smtClean="0">
                <a:latin typeface="Cambria" pitchFamily="18" charset="0"/>
              </a:rPr>
              <a:t>Контроль представительных органов</a:t>
            </a:r>
            <a:r>
              <a:rPr lang="ru-RU" sz="2200" smtClean="0">
                <a:latin typeface="Cambria" pitchFamily="18" charset="0"/>
              </a:rPr>
              <a:t> за деятельностью </a:t>
            </a:r>
            <a:r>
              <a:rPr lang="ru-RU" sz="2200" b="1" i="1" smtClean="0">
                <a:latin typeface="Cambria" pitchFamily="18" charset="0"/>
              </a:rPr>
              <a:t>исполнительной власти.</a:t>
            </a:r>
            <a:endParaRPr lang="ru-RU" sz="2200" smtClean="0">
              <a:latin typeface="Cambria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ru-RU" sz="2200" smtClean="0">
                <a:latin typeface="Cambria" pitchFamily="18" charset="0"/>
              </a:rPr>
              <a:t>7. </a:t>
            </a:r>
            <a:r>
              <a:rPr lang="ru-RU" sz="2200" b="1" i="1" smtClean="0">
                <a:latin typeface="Cambria" pitchFamily="18" charset="0"/>
              </a:rPr>
              <a:t>Подотчетность выборных органов</a:t>
            </a:r>
            <a:r>
              <a:rPr lang="ru-RU" sz="2200" smtClean="0">
                <a:latin typeface="Cambria" pitchFamily="18" charset="0"/>
              </a:rPr>
              <a:t> своим избирателям.</a:t>
            </a:r>
          </a:p>
        </p:txBody>
      </p:sp>
      <p:pic>
        <p:nvPicPr>
          <p:cNvPr id="8194" name="Picture 2" descr="http://kamchatka.arbitr.ru/files/material_1588/121112ank.jpg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 flipH="1">
            <a:off x="8874411" y="1392702"/>
            <a:ext cx="2696344" cy="16582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8196" name="Picture 4" descr="http://www.blog-caesarfx.ru/wp-content/uploads/2015/09/10.jpg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9160828" y="4001828"/>
            <a:ext cx="2826796" cy="19734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2238" y="280988"/>
            <a:ext cx="10799762" cy="6048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</a:rPr>
              <a:t>Основные способы (формы) реализации демократии</a:t>
            </a:r>
            <a:r>
              <a:rPr lang="ru-RU" sz="3100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 panose="02040503050406030204" pitchFamily="18" charset="0"/>
              </a:rPr>
              <a:t>.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815975" y="998538"/>
            <a:ext cx="5345113" cy="3602037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939" name="Прямоугольник 4"/>
          <p:cNvSpPr>
            <a:spLocks noChangeArrowheads="1"/>
          </p:cNvSpPr>
          <p:nvPr/>
        </p:nvSpPr>
        <p:spPr bwMode="auto">
          <a:xfrm>
            <a:off x="1223963" y="1504950"/>
            <a:ext cx="4473575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i="1" u="sng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Прямая демократия</a:t>
            </a:r>
            <a:r>
              <a:rPr lang="ru-RU" sz="2000" b="1" u="sng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ru-RU" sz="2000" b="1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— </a:t>
            </a:r>
            <a:r>
              <a:rPr lang="ru-RU" sz="2000" b="1" i="1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весь народ имеет право голоса, т.е. непосредственно принимает решения и следит за их выполнением.</a:t>
            </a:r>
            <a:r>
              <a:rPr lang="ru-RU" sz="2000" b="1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 Такая форма демократии наиболее характерна для </a:t>
            </a:r>
            <a:r>
              <a:rPr lang="ru-RU" sz="2000" b="1" i="1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ранних форм демократии</a:t>
            </a:r>
            <a:r>
              <a:rPr lang="ru-RU" sz="2000" b="1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, например, </a:t>
            </a:r>
            <a:r>
              <a:rPr lang="ru-RU" sz="2000" b="1" i="1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родовой общины</a:t>
            </a:r>
            <a:r>
              <a:rPr lang="ru-RU" sz="2000" b="1">
                <a:solidFill>
                  <a:schemeClr val="bg1"/>
                </a:solidFill>
                <a:latin typeface="Cambria" pitchFamily="18" charset="0"/>
                <a:cs typeface="Times New Roman" pitchFamily="18" charset="0"/>
              </a:rPr>
              <a:t> </a:t>
            </a:r>
            <a:endParaRPr lang="ru-RU" sz="2000" b="1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6569075" y="858838"/>
            <a:ext cx="4895850" cy="2911475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i="1" u="sng">
                <a:solidFill>
                  <a:srgbClr val="FFFFFF"/>
                </a:solidFill>
                <a:latin typeface="Cambria" pitchFamily="18" charset="0"/>
                <a:cs typeface="Arial" charset="0"/>
              </a:rPr>
              <a:t>Плебисцитарная демократия</a:t>
            </a:r>
            <a:r>
              <a:rPr lang="ru-RU" sz="2000" b="1" u="sng">
                <a:solidFill>
                  <a:srgbClr val="FFFFFF"/>
                </a:solidFill>
                <a:latin typeface="Cambria" pitchFamily="18" charset="0"/>
                <a:cs typeface="Arial" charset="0"/>
              </a:rPr>
              <a:t> </a:t>
            </a:r>
            <a:r>
              <a:rPr lang="ru-RU" sz="2000" b="1">
                <a:solidFill>
                  <a:srgbClr val="FFFFFF"/>
                </a:solidFill>
                <a:latin typeface="Cambria" pitchFamily="18" charset="0"/>
                <a:cs typeface="Arial" charset="0"/>
              </a:rPr>
              <a:t>— </a:t>
            </a:r>
            <a:r>
              <a:rPr lang="ru-RU" sz="2000" b="1" i="1">
                <a:solidFill>
                  <a:srgbClr val="FFFFFF"/>
                </a:solidFill>
                <a:latin typeface="Cambria" pitchFamily="18" charset="0"/>
                <a:cs typeface="Arial" charset="0"/>
              </a:rPr>
              <a:t>народ принимает решения только в определенных случаях, например, во время референдума по какому-то вопросу</a:t>
            </a:r>
            <a:endParaRPr lang="ru-RU" sz="2000" b="1">
              <a:solidFill>
                <a:srgbClr val="FFFFFF"/>
              </a:solidFill>
              <a:latin typeface="Cambria" pitchFamily="18" charset="0"/>
              <a:cs typeface="Arial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4795838" y="3921125"/>
            <a:ext cx="6864350" cy="2792413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i="1" u="sng">
                <a:solidFill>
                  <a:srgbClr val="FFFFFF"/>
                </a:solidFill>
                <a:latin typeface="Cambria" pitchFamily="18" charset="0"/>
                <a:cs typeface="Arial" charset="0"/>
              </a:rPr>
              <a:t>Представительная демократия</a:t>
            </a:r>
            <a:r>
              <a:rPr lang="ru-RU" sz="2000" b="1" u="sng">
                <a:solidFill>
                  <a:srgbClr val="FFFFFF"/>
                </a:solidFill>
                <a:latin typeface="Cambria" pitchFamily="18" charset="0"/>
                <a:cs typeface="Arial" charset="0"/>
              </a:rPr>
              <a:t> </a:t>
            </a:r>
            <a:r>
              <a:rPr lang="ru-RU" sz="2000" b="1">
                <a:solidFill>
                  <a:srgbClr val="FFFFFF"/>
                </a:solidFill>
                <a:latin typeface="Cambria" pitchFamily="18" charset="0"/>
                <a:cs typeface="Arial" charset="0"/>
              </a:rPr>
              <a:t>— </a:t>
            </a:r>
            <a:r>
              <a:rPr lang="ru-RU" sz="2000" b="1" i="1">
                <a:solidFill>
                  <a:srgbClr val="FFFFFF"/>
                </a:solidFill>
                <a:latin typeface="Cambria" pitchFamily="18" charset="0"/>
                <a:cs typeface="Arial" charset="0"/>
              </a:rPr>
              <a:t>народ выбирает своих представителей, которые от его имени управляют государством или каким-либо органом власти</a:t>
            </a:r>
            <a:endParaRPr lang="ru-RU" sz="2000" b="1">
              <a:solidFill>
                <a:srgbClr val="FFFFFF"/>
              </a:solidFill>
              <a:latin typeface="Cambria" pitchFamily="18" charset="0"/>
              <a:cs typeface="Arial" charset="0"/>
            </a:endParaRPr>
          </a:p>
        </p:txBody>
      </p:sp>
      <p:pic>
        <p:nvPicPr>
          <p:cNvPr id="3076" name="Picture 4" descr="http://mypresentation.ru/documents/640058b2e039d5e34bc71aac91a8f775/img18.jpg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392702" y="4359098"/>
            <a:ext cx="3138428" cy="23538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ъект 2"/>
          <p:cNvSpPr>
            <a:spLocks noGrp="1"/>
          </p:cNvSpPr>
          <p:nvPr>
            <p:ph idx="1"/>
          </p:nvPr>
        </p:nvSpPr>
        <p:spPr>
          <a:xfrm>
            <a:off x="996950" y="1870075"/>
            <a:ext cx="6734175" cy="4987925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2000" b="1" i="1" smtClean="0">
                <a:latin typeface="Constantia" pitchFamily="18" charset="0"/>
              </a:rPr>
              <a:t>Обычно выделяют монархическую и республиканскую формы правления</a:t>
            </a:r>
            <a:r>
              <a:rPr lang="ru-RU" sz="2000" b="1" smtClean="0">
                <a:latin typeface="Constantia" pitchFamily="18" charset="0"/>
              </a:rPr>
              <a:t>. </a:t>
            </a:r>
          </a:p>
          <a:p>
            <a:pPr marL="0" indent="0" algn="just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2000" b="1" smtClean="0">
                <a:latin typeface="Constantia" pitchFamily="18" charset="0"/>
              </a:rPr>
              <a:t>Однако не всегда характер политической власти в обществе соответствует форме правления. Например, Швеция, Норвегия, Бельгия более демократичны, чем многие республики, хотя по форме правления являются конституционными монархиями. </a:t>
            </a:r>
          </a:p>
          <a:p>
            <a:pPr marL="0" indent="0" algn="just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2000" b="1" smtClean="0">
                <a:latin typeface="Constantia" pitchFamily="18" charset="0"/>
              </a:rPr>
              <a:t>В то же время Германия 1930-х гг. по форме правления была республикой, однако характер власти был диктаторским. В связи с этим появилась потребность в определении тех средств и методов, с помощью которых государственная власть упорядочивает отношения между людьми. Этот аспект функционирования власти отражает понятие «политический режим».</a:t>
            </a:r>
          </a:p>
          <a:p>
            <a:pPr marL="0" indent="0" eaLnBrk="1" hangingPunct="1">
              <a:lnSpc>
                <a:spcPct val="90000"/>
              </a:lnSpc>
            </a:pPr>
            <a:endParaRPr lang="ru-RU" sz="2000" b="1" smtClean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516063" y="50800"/>
            <a:ext cx="9969500" cy="1868488"/>
          </a:xfrm>
          <a:prstGeom prst="horizontalScroll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378421" y="233809"/>
            <a:ext cx="10244919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Форма правления</a:t>
            </a:r>
            <a:r>
              <a:rPr lang="ru-RU" sz="2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 — </a:t>
            </a:r>
            <a:r>
              <a:rPr lang="ru-RU" sz="2800" b="1" i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организация верховной государственной власти, ее органов, их взаимоотношения с населением.</a:t>
            </a:r>
          </a:p>
        </p:txBody>
      </p:sp>
      <p:pic>
        <p:nvPicPr>
          <p:cNvPr id="4098" name="Picture 2" descr="http://www.ercandanismanlik.com/admin/bilgi_resim/buyuk/21052015094053_dene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42275" y="2663825"/>
            <a:ext cx="3970338" cy="23828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733266" y="450376"/>
            <a:ext cx="9771346" cy="4053385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Black" panose="020B0A04020102020204" pitchFamily="34" charset="0"/>
              </a:rPr>
              <a:t>Политический режим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ru-RU" sz="32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rial Black" panose="020B0A040201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</a:t>
            </a:r>
            <a:r>
              <a:rPr lang="ru-RU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европейской политической науке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 это </a:t>
            </a:r>
            <a:r>
              <a:rPr lang="ru-RU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понятие 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является</a:t>
            </a:r>
            <a:r>
              <a:rPr lang="ru-RU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 базовым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, тогда как в </a:t>
            </a:r>
            <a:r>
              <a:rPr lang="ru-RU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американской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 отдается </a:t>
            </a:r>
            <a:r>
              <a:rPr lang="ru-RU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предпочтение категории «политическая система».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 На наш взгляд, термины «политическая система» и «политический режим» </a:t>
            </a:r>
            <a:r>
              <a:rPr lang="ru-RU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характеризуют политическую жизнь с разных сторон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: </a:t>
            </a:r>
            <a:endParaRPr lang="ru-RU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onstantia" panose="02030602050306030303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если </a:t>
            </a:r>
            <a:r>
              <a:rPr lang="ru-RU" sz="20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политическая система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 отражает </a:t>
            </a:r>
            <a:r>
              <a:rPr lang="ru-RU" sz="20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характер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 </a:t>
            </a:r>
            <a:r>
              <a:rPr lang="ru-RU" sz="20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взаимосвязи политики с экономикой, социальной, культурной и другими сферами жизни общества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, то </a:t>
            </a:r>
            <a:r>
              <a:rPr lang="ru-RU" sz="20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политический режим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 определяет </a:t>
            </a:r>
            <a:r>
              <a:rPr lang="ru-RU" sz="20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средства и методы реализации политической власти</a:t>
            </a:r>
            <a:r>
              <a:rPr lang="ru-RU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.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Constantia" panose="02030602050306030303" pitchFamily="18" charset="0"/>
            </a:endParaRPr>
          </a:p>
        </p:txBody>
      </p:sp>
      <p:pic>
        <p:nvPicPr>
          <p:cNvPr id="2052" name="Picture 4" descr="http://cdn1.hubspot.com/hub/132569/file-17221094.jpg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5682919" y="4027771"/>
            <a:ext cx="3106240" cy="25421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328863" y="274638"/>
            <a:ext cx="9863137" cy="1143000"/>
          </a:xfrm>
        </p:spPr>
        <p:txBody>
          <a:bodyPr anchor="ctr"/>
          <a:lstStyle/>
          <a:p>
            <a:pPr algn="ctr" eaLnBrk="1" hangingPunct="1"/>
            <a:r>
              <a:rPr lang="ru-RU" sz="2800" b="1" smtClean="0"/>
              <a:t>Сравнительная характеристика политической системы и политического режима</a:t>
            </a:r>
          </a:p>
        </p:txBody>
      </p:sp>
      <p:graphicFrame>
        <p:nvGraphicFramePr>
          <p:cNvPr id="22542" name="Group 14"/>
          <p:cNvGraphicFramePr>
            <a:graphicFrameLocks noGrp="1"/>
          </p:cNvGraphicFramePr>
          <p:nvPr>
            <p:ph idx="4294967295"/>
          </p:nvPr>
        </p:nvGraphicFramePr>
        <p:xfrm>
          <a:off x="1312863" y="1398588"/>
          <a:ext cx="10593387" cy="5453062"/>
        </p:xfrm>
        <a:graphic>
          <a:graphicData uri="http://schemas.openxmlformats.org/drawingml/2006/table">
            <a:tbl>
              <a:tblPr/>
              <a:tblGrid>
                <a:gridCol w="5297487">
                  <a:extLst>
                    <a:ext uri="{9D8B030D-6E8A-4147-A177-3AD203B41FA5}"/>
                  </a:extLst>
                </a:gridCol>
                <a:gridCol w="5295900">
                  <a:extLst>
                    <a:ext uri="{9D8B030D-6E8A-4147-A177-3AD203B41FA5}"/>
                  </a:extLst>
                </a:gridCol>
              </a:tblGrid>
              <a:tr h="668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ПОЛИТИЧЕСКАЯ СИСТЕМА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ПОЛИТИЧЕСКИЙ РЕЖИМ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  <a:extLst>
                  <a:ext uri="{0D108BD9-81ED-4DB2-BD59-A6C34878D82A}"/>
                </a:extLst>
              </a:tr>
              <a:tr h="431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Тип политической системы определяется фундаментальными принципами её организации.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В основе лежат политические ценности, которые заключают в себе цели и принципы, лежащие в основе политических действий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Политические режимы различаются внутри тех или иных типов политических систем: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по характеру соотношения ветвей власти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организации политических институтов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cs typeface="Arial" charset="0"/>
                        </a:rPr>
                        <a:t>формами и методами осуществления власти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7513" y="2749550"/>
            <a:ext cx="8915400" cy="377666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Основные </a:t>
            </a:r>
            <a:r>
              <a:rPr lang="ru-RU" sz="28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типы политических режимов: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  <a:latin typeface="Constantia" panose="02030602050306030303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Тоталитарный;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  <a:latin typeface="Constantia" panose="02030602050306030303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Авторитарный;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  <a:latin typeface="Constantia" panose="02030602050306030303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Демократический.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  <a:latin typeface="Constantia" panose="02030602050306030303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628775" y="0"/>
            <a:ext cx="10067925" cy="296545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637731" y="502384"/>
            <a:ext cx="10235371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onstantia" panose="02030602050306030303" pitchFamily="18" charset="0"/>
                <a:cs typeface="+mn-cs"/>
              </a:rPr>
              <a:t>Политический режим</a:t>
            </a:r>
            <a:r>
              <a:rPr lang="ru-RU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onstantia" panose="02030602050306030303" pitchFamily="18" charset="0"/>
                <a:cs typeface="+mn-cs"/>
              </a:rPr>
              <a:t> — </a:t>
            </a:r>
            <a:r>
              <a:rPr lang="ru-RU" sz="2400" b="1" i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onstantia" panose="02030602050306030303" pitchFamily="18" charset="0"/>
                <a:cs typeface="+mn-cs"/>
              </a:rPr>
              <a:t>это способ функционирования политической системы общества, определяющий характер политической жизни в стране, система приемов, методов, способов осуществления политической (включая государственную) власти в обществе.</a:t>
            </a:r>
            <a:endParaRPr lang="ru-RU" sz="2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onstantia" panose="02030602050306030303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5122" name="Picture 2" descr="http://besplatnie-progi-na-komp.ru/wp-content/uploads/2015/05/01-05-2015-00-22-44-0e571e47444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3638" y="3392488"/>
            <a:ext cx="2376487" cy="3206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/>
            <a:r>
              <a:rPr lang="ru-RU" sz="2800" b="1" smtClean="0"/>
              <a:t/>
            </a:r>
            <a:br>
              <a:rPr lang="ru-RU" sz="2800" b="1" smtClean="0"/>
            </a:br>
            <a:r>
              <a:rPr lang="ru-RU" sz="2800" b="1" smtClean="0"/>
              <a:t>ПОЛИТИЧЕСКИЕ СИСТЕМЫ ДИКТАТОРСКОГО ТИПА</a:t>
            </a:r>
            <a:r>
              <a:rPr lang="ru-RU" sz="3200" smtClean="0"/>
              <a:t/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24578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2400" b="1" i="1" smtClean="0"/>
              <a:t>«</a:t>
            </a:r>
            <a:r>
              <a:rPr lang="ru-RU" sz="2400" b="1" i="1" smtClean="0">
                <a:latin typeface="Arial" charset="0"/>
              </a:rPr>
              <a:t>Д</a:t>
            </a:r>
            <a:r>
              <a:rPr lang="ru-RU" sz="2400" b="1" i="1" smtClean="0"/>
              <a:t>иктатура» </a:t>
            </a:r>
            <a:r>
              <a:rPr lang="ru-RU" sz="2400" i="1" smtClean="0"/>
              <a:t>(от лат. </a:t>
            </a:r>
            <a:r>
              <a:rPr lang="en-US" sz="2400" i="1" smtClean="0"/>
              <a:t>dictatura</a:t>
            </a:r>
            <a:r>
              <a:rPr lang="ru-RU" sz="2400" i="1" smtClean="0"/>
              <a:t>- </a:t>
            </a:r>
            <a:r>
              <a:rPr lang="ru-RU" sz="2400" b="1" i="1" smtClean="0"/>
              <a:t>неограниченная власть).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2400" b="1" u="sng" smtClean="0"/>
              <a:t>Характерно: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400" smtClean="0"/>
              <a:t>отсутствие гарантий политических свобод,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400" smtClean="0"/>
              <a:t>принципов разделения властей и верховенства права.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2400" smtClean="0"/>
              <a:t> В рамках политических систем диктаторского типа принято выделять </a:t>
            </a:r>
            <a:r>
              <a:rPr lang="ru-RU" sz="2400" b="1" smtClean="0"/>
              <a:t>авторитарные и тоталитарные политические системы.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endParaRPr lang="ru-RU" sz="2400" smtClean="0"/>
          </a:p>
        </p:txBody>
      </p:sp>
      <p:sp>
        <p:nvSpPr>
          <p:cNvPr id="4" name="Нижний колонтитул 3"/>
          <p:cNvSpPr txBox="1">
            <a:spLocks noGrp="1"/>
          </p:cNvSpPr>
          <p:nvPr/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Антонина Сергеевна Матвиенко</a:t>
            </a: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4867275" y="6388100"/>
            <a:ext cx="2487613" cy="3079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3125" y="282916"/>
            <a:ext cx="9607573" cy="128089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Тоталитарный политический режим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0638" y="4176713"/>
            <a:ext cx="10560050" cy="5576887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ru-RU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Тоталитаризм</a:t>
            </a:r>
            <a:r>
              <a:rPr lang="ru-RU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 </a:t>
            </a:r>
            <a:r>
              <a:rPr lang="ru-RU" i="1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является принципиально </a:t>
            </a:r>
            <a:r>
              <a:rPr lang="ru-RU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новым типом диктатуры</a:t>
            </a:r>
            <a:r>
              <a:rPr lang="ru-RU" i="1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, в которой </a:t>
            </a:r>
            <a:r>
              <a:rPr lang="ru-RU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особую роль </a:t>
            </a:r>
            <a:r>
              <a:rPr lang="ru-RU" i="1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играет </a:t>
            </a:r>
            <a:r>
              <a:rPr lang="ru-RU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государство и идеология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.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Constantia" panose="02030602050306030303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Термин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«тоталитарный» ввел в политический лексикон лидер итальянских фашистов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Б. Муссолини (1883—1945 гг.).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Цель фашистского движения, по его мнению, заключалась в создании сильного государства, использовании исключительно силовых принципов осуществления власти.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Constantia" panose="02030602050306030303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ru-RU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Сущность </a:t>
            </a:r>
            <a:r>
              <a:rPr lang="ru-RU" i="1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тоталитаризма Муссолини выразил формулой: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Constantia" panose="02030602050306030303" pitchFamily="18" charset="0"/>
              </a:rPr>
              <a:t> </a:t>
            </a:r>
            <a:r>
              <a:rPr lang="ru-RU" sz="20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«Все в государстве, ничего вне государства, ничего против государства».</a:t>
            </a:r>
            <a:r>
              <a:rPr lang="ru-RU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 </a:t>
            </a:r>
          </a:p>
        </p:txBody>
      </p:sp>
      <p:pic>
        <p:nvPicPr>
          <p:cNvPr id="3074" name="Picture 2" descr="http://sumyjust.gov.ua/uploads/posts/2013-04/1366023655_untitled.png"/>
          <p:cNvPicPr>
            <a:picLocks noChangeAspect="1" noChangeArrowheads="1"/>
          </p:cNvPicPr>
          <p:nvPr/>
        </p:nvPicPr>
        <p:blipFill>
          <a:blip r:embed="rId2">
            <a:extLst/>
          </a:blip>
          <a:srcRect/>
          <a:stretch>
            <a:fillRect/>
          </a:stretch>
        </p:blipFill>
        <p:spPr bwMode="auto">
          <a:xfrm>
            <a:off x="7715931" y="1150961"/>
            <a:ext cx="3979082" cy="29843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4" name="Горизонтальный свиток 3"/>
          <p:cNvSpPr/>
          <p:nvPr/>
        </p:nvSpPr>
        <p:spPr>
          <a:xfrm>
            <a:off x="0" y="922338"/>
            <a:ext cx="7729538" cy="32131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85592" y="1477976"/>
            <a:ext cx="7095623" cy="224065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onstantia" panose="02030602050306030303" pitchFamily="18" charset="0"/>
                <a:cs typeface="+mn-cs"/>
              </a:rPr>
              <a:t>Тоталитаризм </a:t>
            </a:r>
            <a:r>
              <a:rPr lang="ru-RU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onstantia" panose="02030602050306030303" pitchFamily="18" charset="0"/>
                <a:cs typeface="+mn-cs"/>
              </a:rPr>
              <a:t>— </a:t>
            </a:r>
            <a:r>
              <a:rPr lang="ru-RU" b="1" i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onstantia" panose="02030602050306030303" pitchFamily="18" charset="0"/>
                <a:cs typeface="+mn-cs"/>
              </a:rPr>
              <a:t>это полный контроль и жесткая регламентация со стороны государства всех сфер жизнедеятельности общества, каждого человека посредством прямого вооруженного насилия. Государство поглощает все общество и конкретного человека.</a:t>
            </a:r>
            <a:endParaRPr lang="ru-RU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onstantia" panose="02030602050306030303" pitchFamily="18" charset="0"/>
              <a:cs typeface="+mn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8263" y="150813"/>
            <a:ext cx="10548937" cy="1768475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800" b="1" i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Тоталитаризм возникает в ХХ в. как политический режим и как особая модель социально-экономического порядка, характерная для стадии индустриального развития, и как идеология</a:t>
            </a:r>
          </a:p>
        </p:txBody>
      </p:sp>
      <p:sp>
        <p:nvSpPr>
          <p:cNvPr id="26626" name="Объект 2"/>
          <p:cNvSpPr>
            <a:spLocks noGrp="1"/>
          </p:cNvSpPr>
          <p:nvPr>
            <p:ph idx="1"/>
          </p:nvPr>
        </p:nvSpPr>
        <p:spPr>
          <a:xfrm>
            <a:off x="1009650" y="2316163"/>
            <a:ext cx="10877550" cy="4541837"/>
          </a:xfrm>
        </p:spPr>
        <p:txBody>
          <a:bodyPr/>
          <a:lstStyle/>
          <a:p>
            <a:pPr marL="0" indent="0" algn="just" eaLnBrk="1" hangingPunct="1">
              <a:buFont typeface="Wingdings 3" pitchFamily="18" charset="2"/>
              <a:buNone/>
            </a:pPr>
            <a:r>
              <a:rPr lang="ru-RU" sz="2800" smtClean="0">
                <a:latin typeface="Arial" charset="0"/>
              </a:rPr>
              <a:t>1. </a:t>
            </a:r>
            <a:r>
              <a:rPr lang="ru-RU" sz="2800" smtClean="0">
                <a:latin typeface="Cambria" pitchFamily="18" charset="0"/>
              </a:rPr>
              <a:t>Создание разветвленной системы массовых коммуникаций позволило обеспечить идеологический и политический контроль над личностью. </a:t>
            </a:r>
            <a:endParaRPr lang="ru-RU" sz="2800" smtClean="0">
              <a:latin typeface="Arial" charset="0"/>
            </a:endParaRPr>
          </a:p>
          <a:p>
            <a:pPr marL="0" indent="0" algn="just" eaLnBrk="1" hangingPunct="1">
              <a:buFont typeface="Wingdings 3" pitchFamily="18" charset="2"/>
              <a:buNone/>
            </a:pPr>
            <a:r>
              <a:rPr lang="ru-RU" sz="2800" smtClean="0">
                <a:latin typeface="Arial" charset="0"/>
              </a:rPr>
              <a:t>2. </a:t>
            </a:r>
            <a:r>
              <a:rPr lang="ru-RU" sz="2800" smtClean="0">
                <a:latin typeface="Cambria" pitchFamily="18" charset="0"/>
              </a:rPr>
              <a:t>Лицо в условиях разрушения традиционных форм жизни стало беззащитным перед миром рыночной стихии и конкуренции.</a:t>
            </a:r>
            <a:endParaRPr lang="ru-RU" sz="2800" smtClean="0">
              <a:latin typeface="Arial" charset="0"/>
            </a:endParaRPr>
          </a:p>
          <a:p>
            <a:pPr marL="0" indent="0" algn="just" eaLnBrk="1" hangingPunct="1">
              <a:buFont typeface="Wingdings 3" pitchFamily="18" charset="2"/>
              <a:buNone/>
            </a:pPr>
            <a:r>
              <a:rPr lang="ru-RU" sz="2800" smtClean="0">
                <a:latin typeface="Arial" charset="0"/>
              </a:rPr>
              <a:t>3. </a:t>
            </a:r>
            <a:r>
              <a:rPr lang="ru-RU" sz="2800" smtClean="0">
                <a:latin typeface="Cambria" pitchFamily="18" charset="0"/>
              </a:rPr>
              <a:t>Осложнени</a:t>
            </a:r>
            <a:r>
              <a:rPr lang="ru-RU" sz="2800" smtClean="0">
                <a:latin typeface="Arial" charset="0"/>
              </a:rPr>
              <a:t>е</a:t>
            </a:r>
            <a:r>
              <a:rPr lang="ru-RU" sz="2800" smtClean="0">
                <a:latin typeface="Cambria" pitchFamily="18" charset="0"/>
              </a:rPr>
              <a:t> социальных отношений потребовало</a:t>
            </a:r>
            <a:r>
              <a:rPr lang="ru-RU" sz="2800" b="1" i="1" smtClean="0">
                <a:latin typeface="Cambria" pitchFamily="18" charset="0"/>
              </a:rPr>
              <a:t> усиления роли государства («этатизм»)</a:t>
            </a:r>
            <a:r>
              <a:rPr lang="ru-RU" sz="2800" smtClean="0">
                <a:latin typeface="Cambria" pitchFamily="18" charset="0"/>
              </a:rPr>
              <a:t> как универсального регулятора и организатора взаимодействия индивидов, имеющих несовпадающие интересы.</a:t>
            </a:r>
          </a:p>
          <a:p>
            <a:pPr marL="0" indent="0" eaLnBrk="1" hangingPunct="1"/>
            <a:endParaRPr lang="ru-RU" sz="28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286</TotalTime>
  <Words>1186</Words>
  <Application>Microsoft Office PowerPoint</Application>
  <PresentationFormat>Произвольный</PresentationFormat>
  <Paragraphs>129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Шаблон оформления</vt:lpstr>
      </vt:variant>
      <vt:variant>
        <vt:i4>17</vt:i4>
      </vt:variant>
      <vt:variant>
        <vt:lpstr>Заголовки слайдов</vt:lpstr>
      </vt:variant>
      <vt:variant>
        <vt:i4>22</vt:i4>
      </vt:variant>
    </vt:vector>
  </HeadingPairs>
  <TitlesOfParts>
    <vt:vector size="48" baseType="lpstr">
      <vt:lpstr>Arial</vt:lpstr>
      <vt:lpstr>Century Gothic</vt:lpstr>
      <vt:lpstr>Wingdings 3</vt:lpstr>
      <vt:lpstr>Calibri</vt:lpstr>
      <vt:lpstr>Constantia</vt:lpstr>
      <vt:lpstr>Wingdings</vt:lpstr>
      <vt:lpstr>Cambria</vt:lpstr>
      <vt:lpstr>Times New Roman</vt:lpstr>
      <vt:lpstr>Arial Unicode MS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Слайд 1</vt:lpstr>
      <vt:lpstr>Слайд 2</vt:lpstr>
      <vt:lpstr>Слайд 3</vt:lpstr>
      <vt:lpstr>Слайд 4</vt:lpstr>
      <vt:lpstr>Сравнительная характеристика политической системы и политического режима</vt:lpstr>
      <vt:lpstr>Слайд 6</vt:lpstr>
      <vt:lpstr> ПОЛИТИЧЕСКИЕ СИСТЕМЫ ДИКТАТОРСКОГО ТИПА </vt:lpstr>
      <vt:lpstr>Слайд 8</vt:lpstr>
      <vt:lpstr>Тоталитаризм возникает в ХХ в. как политический режим и как особая модель социально-экономического порядка, характерная для стадии индустриального развития, и как идеология</vt:lpstr>
      <vt:lpstr>Исторический опыт показывает, что тоталитарные режимы возникают при чрезвычайных условиях:</vt:lpstr>
      <vt:lpstr>Признаки тоталитаризма как политического режима(Х. Арендт, К. Фридрихс и З. Бжезинский):  </vt:lpstr>
      <vt:lpstr>С точки зрения западной политологии существует  2 разновидности тоталитаризма: </vt:lpstr>
      <vt:lpstr>І. Правый тоталитарный режим</vt:lpstr>
      <vt:lpstr>ІІ. Левый коммунистический тоталитарный режим</vt:lpstr>
      <vt:lpstr>Слайд 15</vt:lpstr>
      <vt:lpstr>Истоки авторитаризма: </vt:lpstr>
      <vt:lpstr>Черты авторитаризма: </vt:lpstr>
      <vt:lpstr>Слайд 18</vt:lpstr>
      <vt:lpstr>Специфика  современных авторитарных режимов</vt:lpstr>
      <vt:lpstr>Слайд 20</vt:lpstr>
      <vt:lpstr>Важнейшими признаками демократии являются: </vt:lpstr>
      <vt:lpstr>Основные способы (формы) реализации демократии.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Кобзина Анастасия</dc:creator>
  <cp:lastModifiedBy>d</cp:lastModifiedBy>
  <cp:revision>33</cp:revision>
  <dcterms:created xsi:type="dcterms:W3CDTF">2015-10-21T15:17:25Z</dcterms:created>
  <dcterms:modified xsi:type="dcterms:W3CDTF">2020-11-17T08:54:13Z</dcterms:modified>
</cp:coreProperties>
</file>